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ppt/tags/tag22.xml" ContentType="application/vnd.openxmlformats-officedocument.presentationml.tags+xml"/>
  <Override PartName="/ppt/notesSlides/notesSlide22.xml" ContentType="application/vnd.openxmlformats-officedocument.presentationml.notesSlide+xml"/>
  <Override PartName="/ppt/tags/tag23.xml" ContentType="application/vnd.openxmlformats-officedocument.presentationml.tags+xml"/>
  <Override PartName="/ppt/notesSlides/notesSlide23.xml" ContentType="application/vnd.openxmlformats-officedocument.presentationml.notesSlide+xml"/>
  <Override PartName="/ppt/tags/tag24.xml" ContentType="application/vnd.openxmlformats-officedocument.presentationml.tags+xml"/>
  <Override PartName="/ppt/notesSlides/notesSlide24.xml" ContentType="application/vnd.openxmlformats-officedocument.presentationml.notesSlide+xml"/>
  <Override PartName="/ppt/tags/tag25.xml" ContentType="application/vnd.openxmlformats-officedocument.presentationml.tags+xml"/>
  <Override PartName="/ppt/notesSlides/notesSlide25.xml" ContentType="application/vnd.openxmlformats-officedocument.presentationml.notesSlide+xml"/>
  <Override PartName="/ppt/tags/tag26.xml" ContentType="application/vnd.openxmlformats-officedocument.presentationml.tags+xml"/>
  <Override PartName="/ppt/notesSlides/notesSlide26.xml" ContentType="application/vnd.openxmlformats-officedocument.presentationml.notesSlide+xml"/>
  <Override PartName="/ppt/tags/tag27.xml" ContentType="application/vnd.openxmlformats-officedocument.presentationml.tags+xml"/>
  <Override PartName="/ppt/notesSlides/notesSlide27.xml" ContentType="application/vnd.openxmlformats-officedocument.presentationml.notesSlide+xml"/>
  <Override PartName="/ppt/tags/tag28.xml" ContentType="application/vnd.openxmlformats-officedocument.presentationml.tags+xml"/>
  <Override PartName="/ppt/notesSlides/notesSlide28.xml" ContentType="application/vnd.openxmlformats-officedocument.presentationml.notesSlide+xml"/>
  <Override PartName="/ppt/tags/tag29.xml" ContentType="application/vnd.openxmlformats-officedocument.presentationml.tags+xml"/>
  <Override PartName="/ppt/notesSlides/notesSlide29.xml" ContentType="application/vnd.openxmlformats-officedocument.presentationml.notesSlide+xml"/>
  <Override PartName="/ppt/tags/tag30.xml" ContentType="application/vnd.openxmlformats-officedocument.presentationml.tags+xml"/>
  <Override PartName="/ppt/notesSlides/notesSlide30.xml" ContentType="application/vnd.openxmlformats-officedocument.presentationml.notesSlide+xml"/>
  <Override PartName="/ppt/tags/tag31.xml" ContentType="application/vnd.openxmlformats-officedocument.presentationml.tags+xml"/>
  <Override PartName="/ppt/notesSlides/notesSlide31.xml" ContentType="application/vnd.openxmlformats-officedocument.presentationml.notesSlide+xml"/>
  <Override PartName="/ppt/tags/tag32.xml" ContentType="application/vnd.openxmlformats-officedocument.presentationml.tags+xml"/>
  <Override PartName="/ppt/notesSlides/notesSlide32.xml" ContentType="application/vnd.openxmlformats-officedocument.presentationml.notesSlide+xml"/>
  <Override PartName="/ppt/tags/tag33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5"/>
  </p:notesMasterIdLst>
  <p:handoutMasterIdLst>
    <p:handoutMasterId r:id="rId46"/>
  </p:handoutMasterIdLst>
  <p:sldIdLst>
    <p:sldId id="315" r:id="rId2"/>
    <p:sldId id="757" r:id="rId3"/>
    <p:sldId id="758" r:id="rId4"/>
    <p:sldId id="759" r:id="rId5"/>
    <p:sldId id="701" r:id="rId6"/>
    <p:sldId id="704" r:id="rId7"/>
    <p:sldId id="761" r:id="rId8"/>
    <p:sldId id="617" r:id="rId9"/>
    <p:sldId id="601" r:id="rId10"/>
    <p:sldId id="756" r:id="rId11"/>
    <p:sldId id="760" r:id="rId12"/>
    <p:sldId id="734" r:id="rId13"/>
    <p:sldId id="736" r:id="rId14"/>
    <p:sldId id="723" r:id="rId15"/>
    <p:sldId id="727" r:id="rId16"/>
    <p:sldId id="737" r:id="rId17"/>
    <p:sldId id="728" r:id="rId18"/>
    <p:sldId id="732" r:id="rId19"/>
    <p:sldId id="724" r:id="rId20"/>
    <p:sldId id="731" r:id="rId21"/>
    <p:sldId id="740" r:id="rId22"/>
    <p:sldId id="741" r:id="rId23"/>
    <p:sldId id="739" r:id="rId24"/>
    <p:sldId id="742" r:id="rId25"/>
    <p:sldId id="743" r:id="rId26"/>
    <p:sldId id="744" r:id="rId27"/>
    <p:sldId id="738" r:id="rId28"/>
    <p:sldId id="725" r:id="rId29"/>
    <p:sldId id="745" r:id="rId30"/>
    <p:sldId id="748" r:id="rId31"/>
    <p:sldId id="749" r:id="rId32"/>
    <p:sldId id="750" r:id="rId33"/>
    <p:sldId id="751" r:id="rId34"/>
    <p:sldId id="733" r:id="rId35"/>
    <p:sldId id="710" r:id="rId36"/>
    <p:sldId id="721" r:id="rId37"/>
    <p:sldId id="752" r:id="rId38"/>
    <p:sldId id="753" r:id="rId39"/>
    <p:sldId id="763" r:id="rId40"/>
    <p:sldId id="764" r:id="rId41"/>
    <p:sldId id="754" r:id="rId42"/>
    <p:sldId id="755" r:id="rId43"/>
    <p:sldId id="46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0FEF91F-1E90-493F-958D-5DD030754175}">
          <p14:sldIdLst>
            <p14:sldId id="315"/>
            <p14:sldId id="757"/>
            <p14:sldId id="758"/>
            <p14:sldId id="759"/>
            <p14:sldId id="701"/>
            <p14:sldId id="704"/>
            <p14:sldId id="761"/>
            <p14:sldId id="617"/>
            <p14:sldId id="601"/>
            <p14:sldId id="756"/>
            <p14:sldId id="760"/>
            <p14:sldId id="734"/>
            <p14:sldId id="736"/>
            <p14:sldId id="723"/>
            <p14:sldId id="727"/>
            <p14:sldId id="737"/>
            <p14:sldId id="728"/>
            <p14:sldId id="732"/>
            <p14:sldId id="724"/>
            <p14:sldId id="731"/>
            <p14:sldId id="740"/>
            <p14:sldId id="741"/>
            <p14:sldId id="739"/>
            <p14:sldId id="742"/>
            <p14:sldId id="743"/>
            <p14:sldId id="744"/>
            <p14:sldId id="738"/>
            <p14:sldId id="725"/>
            <p14:sldId id="745"/>
            <p14:sldId id="748"/>
            <p14:sldId id="749"/>
            <p14:sldId id="750"/>
            <p14:sldId id="751"/>
            <p14:sldId id="733"/>
            <p14:sldId id="710"/>
            <p14:sldId id="721"/>
            <p14:sldId id="752"/>
            <p14:sldId id="753"/>
            <p14:sldId id="763"/>
            <p14:sldId id="764"/>
            <p14:sldId id="754"/>
            <p14:sldId id="755"/>
            <p14:sldId id="465"/>
          </p14:sldIdLst>
        </p14:section>
        <p14:section name="Store" id="{99F90279-42E7-411D-A27A-8C0A36389AB9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FEBA090-0AE9-9F8E-40EE-5CC243E7E5EE}" name="Wes Austin" initials="WA" userId="Wes Austin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thum, Bryan Michael" initials="PBM" lastIdx="3" clrIdx="0">
    <p:extLst>
      <p:ext uri="{19B8F6BF-5375-455C-9EA6-DF929625EA0E}">
        <p15:presenceInfo xmlns:p15="http://schemas.microsoft.com/office/powerpoint/2012/main" userId="S-1-5-21-2509641344-1052565914-3260824488-131797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03F314"/>
    <a:srgbClr val="FF9900"/>
    <a:srgbClr val="00B050"/>
    <a:srgbClr val="007033"/>
    <a:srgbClr val="C00000"/>
    <a:srgbClr val="2E6187"/>
    <a:srgbClr val="E09878"/>
    <a:srgbClr val="00002E"/>
    <a:srgbClr val="3B19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0141" autoAdjust="0"/>
  </p:normalViewPr>
  <p:slideViewPr>
    <p:cSldViewPr snapToGrid="0">
      <p:cViewPr varScale="1">
        <p:scale>
          <a:sx n="72" d="100"/>
          <a:sy n="72" d="100"/>
        </p:scale>
        <p:origin x="19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microsoft.com/office/2018/10/relationships/authors" Target="author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ustin, Wes" userId="af0a08d3-450a-44fe-af25-05348afc4137" providerId="ADAL" clId="{8F3AEB18-FB1E-4143-94D1-F1EB16F098C5}"/>
    <pc:docChg chg="undo custSel modSld">
      <pc:chgData name="Austin, Wes" userId="af0a08d3-450a-44fe-af25-05348afc4137" providerId="ADAL" clId="{8F3AEB18-FB1E-4143-94D1-F1EB16F098C5}" dt="2023-11-15T20:27:55.934" v="88" actId="20577"/>
      <pc:docMkLst>
        <pc:docMk/>
      </pc:docMkLst>
      <pc:sldChg chg="addSp delSp modSp mod">
        <pc:chgData name="Austin, Wes" userId="af0a08d3-450a-44fe-af25-05348afc4137" providerId="ADAL" clId="{8F3AEB18-FB1E-4143-94D1-F1EB16F098C5}" dt="2023-11-15T19:27:21.881" v="22" actId="114"/>
        <pc:sldMkLst>
          <pc:docMk/>
          <pc:sldMk cId="1473508937" sldId="465"/>
        </pc:sldMkLst>
        <pc:spChg chg="add del mod">
          <ac:chgData name="Austin, Wes" userId="af0a08d3-450a-44fe-af25-05348afc4137" providerId="ADAL" clId="{8F3AEB18-FB1E-4143-94D1-F1EB16F098C5}" dt="2023-11-15T19:27:18.307" v="19"/>
          <ac:spMkLst>
            <pc:docMk/>
            <pc:sldMk cId="1473508937" sldId="465"/>
            <ac:spMk id="3" creationId="{B215F260-0F91-8FAE-A5A5-EEDA9038E6DE}"/>
          </ac:spMkLst>
        </pc:spChg>
        <pc:spChg chg="mod">
          <ac:chgData name="Austin, Wes" userId="af0a08d3-450a-44fe-af25-05348afc4137" providerId="ADAL" clId="{8F3AEB18-FB1E-4143-94D1-F1EB16F098C5}" dt="2023-11-15T19:27:21.881" v="22" actId="114"/>
          <ac:spMkLst>
            <pc:docMk/>
            <pc:sldMk cId="1473508937" sldId="465"/>
            <ac:spMk id="11" creationId="{1DF8D491-E9D6-4622-95D9-A31A202ACC5D}"/>
          </ac:spMkLst>
        </pc:spChg>
        <pc:graphicFrameChg chg="add del mod">
          <ac:chgData name="Austin, Wes" userId="af0a08d3-450a-44fe-af25-05348afc4137" providerId="ADAL" clId="{8F3AEB18-FB1E-4143-94D1-F1EB16F098C5}" dt="2023-11-15T19:27:18.307" v="19"/>
          <ac:graphicFrameMkLst>
            <pc:docMk/>
            <pc:sldMk cId="1473508937" sldId="465"/>
            <ac:graphicFrameMk id="2" creationId="{CD230E36-5B46-4A2D-6FFC-4472952C4F68}"/>
          </ac:graphicFrameMkLst>
        </pc:graphicFrameChg>
      </pc:sldChg>
      <pc:sldChg chg="modSp mod">
        <pc:chgData name="Austin, Wes" userId="af0a08d3-450a-44fe-af25-05348afc4137" providerId="ADAL" clId="{8F3AEB18-FB1E-4143-94D1-F1EB16F098C5}" dt="2023-11-15T19:57:18.988" v="27" actId="20577"/>
        <pc:sldMkLst>
          <pc:docMk/>
          <pc:sldMk cId="3487415045" sldId="753"/>
        </pc:sldMkLst>
        <pc:spChg chg="mod">
          <ac:chgData name="Austin, Wes" userId="af0a08d3-450a-44fe-af25-05348afc4137" providerId="ADAL" clId="{8F3AEB18-FB1E-4143-94D1-F1EB16F098C5}" dt="2023-11-15T19:57:18.988" v="27" actId="20577"/>
          <ac:spMkLst>
            <pc:docMk/>
            <pc:sldMk cId="3487415045" sldId="753"/>
            <ac:spMk id="4" creationId="{21BC9C1A-2C0A-C647-439F-D071114C11D6}"/>
          </ac:spMkLst>
        </pc:spChg>
      </pc:sldChg>
      <pc:sldChg chg="modSp mod">
        <pc:chgData name="Austin, Wes" userId="af0a08d3-450a-44fe-af25-05348afc4137" providerId="ADAL" clId="{8F3AEB18-FB1E-4143-94D1-F1EB16F098C5}" dt="2023-11-15T19:26:15.283" v="11" actId="20577"/>
        <pc:sldMkLst>
          <pc:docMk/>
          <pc:sldMk cId="52945034" sldId="755"/>
        </pc:sldMkLst>
        <pc:spChg chg="mod">
          <ac:chgData name="Austin, Wes" userId="af0a08d3-450a-44fe-af25-05348afc4137" providerId="ADAL" clId="{8F3AEB18-FB1E-4143-94D1-F1EB16F098C5}" dt="2023-11-15T19:26:15.283" v="11" actId="20577"/>
          <ac:spMkLst>
            <pc:docMk/>
            <pc:sldMk cId="52945034" sldId="755"/>
            <ac:spMk id="4" creationId="{21BC9C1A-2C0A-C647-439F-D071114C11D6}"/>
          </ac:spMkLst>
        </pc:spChg>
      </pc:sldChg>
      <pc:sldChg chg="addSp modSp mod">
        <pc:chgData name="Austin, Wes" userId="af0a08d3-450a-44fe-af25-05348afc4137" providerId="ADAL" clId="{8F3AEB18-FB1E-4143-94D1-F1EB16F098C5}" dt="2023-11-15T20:27:55.934" v="88" actId="20577"/>
        <pc:sldMkLst>
          <pc:docMk/>
          <pc:sldMk cId="2363575969" sldId="764"/>
        </pc:sldMkLst>
        <pc:spChg chg="mod">
          <ac:chgData name="Austin, Wes" userId="af0a08d3-450a-44fe-af25-05348afc4137" providerId="ADAL" clId="{8F3AEB18-FB1E-4143-94D1-F1EB16F098C5}" dt="2023-11-15T20:27:55.934" v="88" actId="20577"/>
          <ac:spMkLst>
            <pc:docMk/>
            <pc:sldMk cId="2363575969" sldId="764"/>
            <ac:spMk id="2" creationId="{F107884C-CF6E-5E29-94A0-5F56542E62B4}"/>
          </ac:spMkLst>
        </pc:spChg>
        <pc:spChg chg="mod">
          <ac:chgData name="Austin, Wes" userId="af0a08d3-450a-44fe-af25-05348afc4137" providerId="ADAL" clId="{8F3AEB18-FB1E-4143-94D1-F1EB16F098C5}" dt="2023-11-15T20:27:05.260" v="29" actId="1076"/>
          <ac:spMkLst>
            <pc:docMk/>
            <pc:sldMk cId="2363575969" sldId="764"/>
            <ac:spMk id="11" creationId="{462E9AFE-FCE3-4594-A4DB-141C6B7644D4}"/>
          </ac:spMkLst>
        </pc:spChg>
        <pc:picChg chg="mod">
          <ac:chgData name="Austin, Wes" userId="af0a08d3-450a-44fe-af25-05348afc4137" providerId="ADAL" clId="{8F3AEB18-FB1E-4143-94D1-F1EB16F098C5}" dt="2023-11-15T20:27:24.849" v="38" actId="1076"/>
          <ac:picMkLst>
            <pc:docMk/>
            <pc:sldMk cId="2363575969" sldId="764"/>
            <ac:picMk id="4" creationId="{29F2FAD0-C287-F804-326E-A807198D9917}"/>
          </ac:picMkLst>
        </pc:picChg>
        <pc:picChg chg="add mod">
          <ac:chgData name="Austin, Wes" userId="af0a08d3-450a-44fe-af25-05348afc4137" providerId="ADAL" clId="{8F3AEB18-FB1E-4143-94D1-F1EB16F098C5}" dt="2023-11-15T20:27:21.794" v="37" actId="14100"/>
          <ac:picMkLst>
            <pc:docMk/>
            <pc:sldMk cId="2363575969" sldId="764"/>
            <ac:picMk id="5" creationId="{37BCDD3E-3704-C757-B2A5-49BFD0DB681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F13A625-3A15-ACBE-8CBF-C2AAD8D30E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10433B-45C8-E9C7-266E-286ED8395A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7ABB0A-9B4A-4429-BD7A-E953AD02331E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9F3DAF-81C5-73CC-EF32-22C2A157AA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4091C-2588-55AB-A9AC-84519A4CDA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104628-7E14-4689-A0F7-5C5F1B1FC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4344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F51268-28D7-4A1D-B6E7-7FC724367079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CB739-FC4C-4CC2-B8DD-75C8DB48E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8951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982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90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7042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2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6945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445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00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912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254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4798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423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2474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518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8934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5043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662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2362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3387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5028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543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556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228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8071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8844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028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507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3285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3300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4874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5446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6009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8804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41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9819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552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505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691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75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411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cs typeface="Calibri Light" panose="020F0302020204030204" pitchFamily="34" charset="0"/>
              </a:rPr>
              <a:t>6,500 acre research farm for the USDA operating since 1910</a:t>
            </a: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cs typeface="Calibri Light" panose="020F0302020204030204" pitchFamily="34" charset="0"/>
              </a:rPr>
              <a:t>Added to the National Priorities List in 1993 and declared a Superfund site in 1994 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206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77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/>
          <p:cNvCxnSpPr>
            <a:cxnSpLocks/>
          </p:cNvCxnSpPr>
          <p:nvPr userDrawn="1"/>
        </p:nvCxnSpPr>
        <p:spPr>
          <a:xfrm flipV="1">
            <a:off x="576573" y="3252524"/>
            <a:ext cx="8719827" cy="1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 userDrawn="1"/>
        </p:nvSpPr>
        <p:spPr>
          <a:xfrm>
            <a:off x="2895600" y="2336373"/>
            <a:ext cx="64008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858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98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6578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 txBox="1">
            <a:spLocks/>
          </p:cNvSpPr>
          <p:nvPr userDrawn="1"/>
        </p:nvSpPr>
        <p:spPr>
          <a:xfrm>
            <a:off x="2251882" y="6506128"/>
            <a:ext cx="6587318" cy="2889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 cap="none" baseline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WTP for water quality, location information, and the rural-urban divide</a:t>
            </a:r>
          </a:p>
        </p:txBody>
      </p:sp>
    </p:spTree>
    <p:extLst>
      <p:ext uri="{BB962C8B-B14F-4D97-AF65-F5344CB8AC3E}">
        <p14:creationId xmlns:p14="http://schemas.microsoft.com/office/powerpoint/2010/main" val="621389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 userDrawn="1"/>
        </p:nvSpPr>
        <p:spPr>
          <a:xfrm>
            <a:off x="0" y="6453218"/>
            <a:ext cx="12192000" cy="418034"/>
          </a:xfrm>
          <a:prstGeom prst="rect">
            <a:avLst/>
          </a:prstGeom>
          <a:gradFill>
            <a:gsLst>
              <a:gs pos="10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ooter Placeholder 4"/>
          <p:cNvSpPr txBox="1">
            <a:spLocks/>
          </p:cNvSpPr>
          <p:nvPr userDrawn="1"/>
        </p:nvSpPr>
        <p:spPr>
          <a:xfrm>
            <a:off x="7906894" y="6514937"/>
            <a:ext cx="4285106" cy="2945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none" baseline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8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Footer Placeholder 4"/>
          <p:cNvSpPr txBox="1">
            <a:spLocks/>
          </p:cNvSpPr>
          <p:nvPr userDrawn="1"/>
        </p:nvSpPr>
        <p:spPr>
          <a:xfrm>
            <a:off x="62778" y="6514936"/>
            <a:ext cx="6033221" cy="2945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 cap="none" baseline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Lecture 22: CERCLA and RCRA</a:t>
            </a: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2936995" y="6490212"/>
            <a:ext cx="6318010" cy="2889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 cap="none" baseline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baseline="0">
              <a:solidFill>
                <a:schemeClr val="bg1"/>
              </a:solidFill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269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  <p:sldLayoutId id="2147483675" r:id="rId3"/>
    <p:sldLayoutId id="2147483676" r:id="rId4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400" kern="1200" spc="-50" baseline="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hyperlink" Target="https://semspub.epa.gov/work/03/2350744.pd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hyperlink" Target="https://www.epa.gov/sites/default/files/2014-12/documents/cerclas_overlooked_cleanup_program.pdf" TargetMode="Externa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hyperlink" Target="https://www.epa.gov/sites/default/files/2014-12/documents/cerclas_overlooked_cleanup_program.pdf" TargetMode="Externa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19.jpeg"/><Relationship Id="rId4" Type="http://schemas.openxmlformats.org/officeDocument/2006/relationships/hyperlink" Target="https://www.nationalgeographic.com/superfund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www.nationalgeographic.com/superfund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hyperlink" Target="https://www.ncbi.nlm.nih.gov/pmc/articles/PMC8992005/#:~:text=Results%3A,4.55%2C%20and%200.51%2C%20respectively." TargetMode="External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hyperlink" Target="https://www.dcwater.com/sites/default/files/2023_CCR.pdf" TargetMode="External"/><Relationship Id="rId5" Type="http://schemas.openxmlformats.org/officeDocument/2006/relationships/image" Target="../media/image1.png"/><Relationship Id="rId4" Type="http://schemas.openxmlformats.org/officeDocument/2006/relationships/hyperlink" Target="https://www.dcwater.com/testresults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120.png"/><Relationship Id="rId4" Type="http://schemas.openxmlformats.org/officeDocument/2006/relationships/hyperlink" Target="https://semspub.epa.gov/work/02/206057.pdf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4" Type="http://schemas.openxmlformats.org/officeDocument/2006/relationships/hyperlink" Target="https://semspub.epa.gov/work/02/206057.pdf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23.png"/><Relationship Id="rId5" Type="http://schemas.openxmlformats.org/officeDocument/2006/relationships/image" Target="../media/image150.png"/><Relationship Id="rId4" Type="http://schemas.openxmlformats.org/officeDocument/2006/relationships/hyperlink" Target="https://semspub.epa.gov/work/02/206057.pdf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5" Type="http://schemas.openxmlformats.org/officeDocument/2006/relationships/image" Target="../media/image24.png"/><Relationship Id="rId4" Type="http://schemas.openxmlformats.org/officeDocument/2006/relationships/hyperlink" Target="https://semspub.epa.gov/work/02/206057.pdf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5" Type="http://schemas.openxmlformats.org/officeDocument/2006/relationships/image" Target="../media/image24.png"/><Relationship Id="rId4" Type="http://schemas.openxmlformats.org/officeDocument/2006/relationships/hyperlink" Target="https://semspub.epa.gov/work/02/206057.pdf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5" Type="http://schemas.openxmlformats.org/officeDocument/2006/relationships/image" Target="../media/image24.png"/><Relationship Id="rId4" Type="http://schemas.openxmlformats.org/officeDocument/2006/relationships/hyperlink" Target="https://semspub.epa.gov/work/02/206057.pdf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5" Type="http://schemas.openxmlformats.org/officeDocument/2006/relationships/image" Target="../media/image24.png"/><Relationship Id="rId4" Type="http://schemas.openxmlformats.org/officeDocument/2006/relationships/hyperlink" Target="https://semspub.epa.gov/work/02/206057.pdf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4" Type="http://schemas.openxmlformats.org/officeDocument/2006/relationships/hyperlink" Target="https://semspub.epa.gov/work/02/206057.pdf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4" Type="http://schemas.openxmlformats.org/officeDocument/2006/relationships/hyperlink" Target="https://www.journals.uchicago.edu/doi/abs/10.1086/706807?mobileUi=0&amp;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5" Type="http://schemas.openxmlformats.org/officeDocument/2006/relationships/image" Target="../media/image180.png"/><Relationship Id="rId4" Type="http://schemas.openxmlformats.org/officeDocument/2006/relationships/hyperlink" Target="https://www.journals.uchicago.edu/doi/abs/10.1086/706807?mobileUi=0&amp;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hyperlink" Target="https://www.ewg.org/tapwater/system.php?pws=dc0000002#:~:text=For%20the%20latest%20quarter%20assessed,health%2Dbased%20drinking%20water%20standards.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www.journals.uchicago.edu/doi/abs/10.1086/706807?mobileUi=0&amp;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www.journals.uchicago.edu/doi/abs/10.1086/706807?mobileUi=0&amp;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www.journals.uchicago.edu/doi/abs/10.1086/706807?mobileUi=0&amp;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5" Type="http://schemas.openxmlformats.org/officeDocument/2006/relationships/image" Target="../media/image27.png"/><Relationship Id="rId4" Type="http://schemas.openxmlformats.org/officeDocument/2006/relationships/hyperlink" Target="https://www.journals.uchicago.edu/doi/abs/10.1086/706807?mobileUi=0&amp;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5" Type="http://schemas.openxmlformats.org/officeDocument/2006/relationships/hyperlink" Target="https://storymaps.arcgis.com/stories/21c9f971aa0146beb7b4c5ab74b8e279" TargetMode="Externa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5" Type="http://schemas.openxmlformats.org/officeDocument/2006/relationships/hyperlink" Target="https://www.uschamber.com/assets/documents/PFOS-and-PFOA-Private-Cleanup-Costs-at-Superfund-Sites-6.8.22.pdf" TargetMode="External"/><Relationship Id="rId4" Type="http://schemas.openxmlformats.org/officeDocument/2006/relationships/hyperlink" Target="https://www.epa.gov/superfund/proposed-designation-perfluorooctanoic-acid-pfoa-and-perfluorooctanesulfonic-acid-pfos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4" Type="http://schemas.openxmlformats.org/officeDocument/2006/relationships/hyperlink" Target="https://www.journals.uchicago.edu/doi/pdf/10.1093/reep/ren018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5" Type="http://schemas.openxmlformats.org/officeDocument/2006/relationships/image" Target="../media/image29.png"/><Relationship Id="rId4" Type="http://schemas.openxmlformats.org/officeDocument/2006/relationships/hyperlink" Target="https://www.journals.uchicago.edu/doi/abs/10.1086/726157?journalCode=jaer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hyperlink" Target="https://www.ewg.org/tapwater/system.php?pws=dc0000002#:~:text=For%20the%20latest%20quarter%20assessed,health%2Dbased%20drinking%20water%20standards.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hyperlink" Target="https://www.journals.uchicago.edu/doi/abs/10.1086/726157?journalCode=jaere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5" Type="http://schemas.openxmlformats.org/officeDocument/2006/relationships/hyperlink" Target="https://thedcline.org/2020/04/24/decades-of-setbacks-stall-the-development-of-a-landfill-turned-park-in-ward-7/" TargetMode="External"/><Relationship Id="rId4" Type="http://schemas.openxmlformats.org/officeDocument/2006/relationships/image" Target="../media/image3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6" Type="http://schemas.openxmlformats.org/officeDocument/2006/relationships/hyperlink" Target="https://www.epa.gov/transforming-waste-tool/zero-waste-case-study-san-francisco" TargetMode="External"/><Relationship Id="rId5" Type="http://schemas.openxmlformats.org/officeDocument/2006/relationships/image" Target="../media/image33.jpeg"/><Relationship Id="rId4" Type="http://schemas.openxmlformats.org/officeDocument/2006/relationships/hyperlink" Target="https://www.jstor.org/stable/2118314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5" Type="http://schemas.openxmlformats.org/officeDocument/2006/relationships/hyperlink" Target="https://www.journals.uchicago.edu/doi/abs/10.1086/722906" TargetMode="External"/><Relationship Id="rId4" Type="http://schemas.openxmlformats.org/officeDocument/2006/relationships/hyperlink" Target="https://www.aeaweb.org/articles?id=10.1257/jep.37.3.87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www.youtube.com/watch?v=F4udLhOdPro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hyperlink" Target="https://openoregon.pressbooks.pub/envirobiology/chapter/6-4-case-study-the-love-canal-disaster/" TargetMode="Externa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hyperlink" Target="https://news.stlpublicradio.org/government-politics-issues/2019-08-26/20-years-ago-route-66-state-park-rose-from-the-ashes-of-times-beach" TargetMode="External"/><Relationship Id="rId5" Type="http://schemas.openxmlformats.org/officeDocument/2006/relationships/hyperlink" Target="https://www.epa.gov/mo/town-flood-and-superfund-looking-back-times-beach-disaster-nearly-40-years-later" TargetMode="External"/><Relationship Id="rId4" Type="http://schemas.openxmlformats.org/officeDocument/2006/relationships/hyperlink" Target="https://www.epa.gov/hudsonriverpcbs" TargetMode="External"/><Relationship Id="rId9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84632" y="4471423"/>
            <a:ext cx="670930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+mj-lt"/>
                <a:cs typeface="Calibri Light" panose="020F0302020204030204" pitchFamily="34" charset="0"/>
              </a:rPr>
              <a:t>Prof. Austin</a:t>
            </a:r>
          </a:p>
          <a:p>
            <a:r>
              <a:rPr lang="en-US" sz="2600" dirty="0">
                <a:latin typeface="+mj-lt"/>
                <a:cs typeface="Calibri Light" panose="020F0302020204030204" pitchFamily="34" charset="0"/>
              </a:rPr>
              <a:t>Environmental Economics</a:t>
            </a:r>
            <a:br>
              <a:rPr lang="en-US" sz="2600" dirty="0">
                <a:latin typeface="+mj-lt"/>
                <a:cs typeface="Calibri Light" panose="020F0302020204030204" pitchFamily="34" charset="0"/>
              </a:rPr>
            </a:br>
            <a:r>
              <a:rPr lang="en-US" sz="2600" dirty="0">
                <a:latin typeface="+mj-lt"/>
                <a:cs typeface="Calibri Light" panose="020F0302020204030204" pitchFamily="34" charset="0"/>
              </a:rPr>
              <a:t>Econ 4075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84632" y="2603768"/>
            <a:ext cx="11022736" cy="70788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2800" b="1" dirty="0">
                <a:solidFill>
                  <a:srgbClr val="0070C0"/>
                </a:solidFill>
                <a:latin typeface="+mn-lt"/>
                <a:cs typeface="Calibri Light" panose="020F0302020204030204" pitchFamily="34" charset="0"/>
              </a:rPr>
              <a:t>Lecture 22: Hazardous Wastes, CERCLA, and RCRA</a:t>
            </a:r>
          </a:p>
        </p:txBody>
      </p:sp>
    </p:spTree>
    <p:extLst>
      <p:ext uri="{BB962C8B-B14F-4D97-AF65-F5344CB8AC3E}">
        <p14:creationId xmlns:p14="http://schemas.microsoft.com/office/powerpoint/2010/main" val="2768470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B9DE45C4-EAEF-510B-58CF-71D3365B273C}"/>
              </a:ext>
            </a:extLst>
          </p:cNvPr>
          <p:cNvSpPr txBox="1">
            <a:spLocks/>
          </p:cNvSpPr>
          <p:nvPr/>
        </p:nvSpPr>
        <p:spPr>
          <a:xfrm>
            <a:off x="0" y="620146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Beltsville Agricultural Research Center (BARC), Maryland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CA71DA-3E83-AAE5-9B11-99786A686B53}"/>
              </a:ext>
            </a:extLst>
          </p:cNvPr>
          <p:cNvSpPr txBox="1"/>
          <p:nvPr/>
        </p:nvSpPr>
        <p:spPr>
          <a:xfrm>
            <a:off x="9196390" y="6112383"/>
            <a:ext cx="2995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cs typeface="Calibri Light" panose="020F0302020204030204" pitchFamily="34" charset="0"/>
              </a:rPr>
              <a:t>Source: </a:t>
            </a:r>
            <a:r>
              <a:rPr lang="en-US" dirty="0">
                <a:cs typeface="Calibri Light" panose="020F0302020204030204" pitchFamily="34" charset="0"/>
                <a:hlinkClick r:id="rId4"/>
              </a:rPr>
              <a:t>5-Year Review Report</a:t>
            </a:r>
            <a:endParaRPr lang="en-US" dirty="0"/>
          </a:p>
        </p:txBody>
      </p:sp>
      <p:pic>
        <p:nvPicPr>
          <p:cNvPr id="1028" name="Picture 4" descr="Henry A. Wallace Beltsville Agricultural Research Center - Wikipedia">
            <a:extLst>
              <a:ext uri="{FF2B5EF4-FFF2-40B4-BE49-F238E27FC236}">
                <a16:creationId xmlns:a16="http://schemas.microsoft.com/office/drawing/2014/main" id="{8695E01B-8398-0B6F-49F3-30D7F3EB4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229" y="2062968"/>
            <a:ext cx="5558227" cy="404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270B64-DC24-D53E-9F8C-799F42AE3B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8018" y="552927"/>
            <a:ext cx="5163982" cy="55594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01311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02FBDF-FA6B-2B69-67D8-7E33224F7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862" y="5218078"/>
            <a:ext cx="4753638" cy="11717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D8C68F-5982-FAAD-34EA-B3839680E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9657" y="141534"/>
            <a:ext cx="4961434" cy="57717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7EFF15-4E0A-B39B-3B1F-E81369BB7E97}"/>
              </a:ext>
            </a:extLst>
          </p:cNvPr>
          <p:cNvSpPr txBox="1"/>
          <p:nvPr/>
        </p:nvSpPr>
        <p:spPr>
          <a:xfrm>
            <a:off x="6700157" y="5913310"/>
            <a:ext cx="50618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cs typeface="Calibri Light" panose="020F0302020204030204" pitchFamily="34" charset="0"/>
              </a:rPr>
              <a:t>Figure: </a:t>
            </a:r>
            <a:r>
              <a:rPr lang="en-US" sz="1600" dirty="0">
                <a:cs typeface="Calibri Light" panose="020F0302020204030204" pitchFamily="34" charset="0"/>
              </a:rPr>
              <a:t>A TCE Groundwater Plume near Beaverdam Road. </a:t>
            </a:r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A00621-723E-90CB-672E-49419CF971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7714" y="141534"/>
            <a:ext cx="3458286" cy="32112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0BCEF55-D27E-3693-B987-7DA7E9C950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5066" y="3405942"/>
            <a:ext cx="4961434" cy="17589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90185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841768" y="2153165"/>
            <a:ext cx="10339818" cy="392889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Three key pieces to CERCLA: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2000" dirty="0">
                <a:cs typeface="Calibri Light" panose="020F0302020204030204" pitchFamily="34" charset="0"/>
              </a:rPr>
              <a:t>Identify hazardous waste sites, characterize their toxicity, and place some on a </a:t>
            </a:r>
            <a:r>
              <a:rPr lang="en-US" sz="2000" b="1" dirty="0">
                <a:solidFill>
                  <a:srgbClr val="0070C0"/>
                </a:solidFill>
                <a:cs typeface="Calibri Light" panose="020F0302020204030204" pitchFamily="34" charset="0"/>
              </a:rPr>
              <a:t>National Priorities List (NPL)</a:t>
            </a:r>
            <a:r>
              <a:rPr lang="en-US" sz="2000" dirty="0">
                <a:cs typeface="Calibri Light" panose="020F0302020204030204" pitchFamily="34" charset="0"/>
              </a:rPr>
              <a:t>.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2000" dirty="0">
                <a:cs typeface="Calibri Light" panose="020F0302020204030204" pitchFamily="34" charset="0"/>
              </a:rPr>
              <a:t>Establishment of a fund (i.e., the “</a:t>
            </a:r>
            <a:r>
              <a:rPr lang="en-US" sz="2000" b="1" dirty="0">
                <a:solidFill>
                  <a:srgbClr val="0070C0"/>
                </a:solidFill>
                <a:cs typeface="Calibri Light" panose="020F0302020204030204" pitchFamily="34" charset="0"/>
              </a:rPr>
              <a:t>Superfund</a:t>
            </a:r>
            <a:r>
              <a:rPr lang="en-US" sz="2000" dirty="0">
                <a:cs typeface="Calibri Light" panose="020F0302020204030204" pitchFamily="34" charset="0"/>
              </a:rPr>
              <a:t>”) to clean up these sites in a timely manner. 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Originally, fund was created with a tax on oil refineries and chemicals producers, which was dropped and then re-instated in 2021. 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2000" dirty="0">
                <a:cs typeface="Calibri Light" panose="020F0302020204030204" pitchFamily="34" charset="0"/>
              </a:rPr>
              <a:t>Allows the government, states, or private entities to recover cleanup costs from the release or potential release of hazardous substances from </a:t>
            </a:r>
            <a:r>
              <a:rPr lang="en-US" sz="2000" b="1" dirty="0">
                <a:solidFill>
                  <a:srgbClr val="0070C0"/>
                </a:solidFill>
                <a:cs typeface="Calibri Light" panose="020F0302020204030204" pitchFamily="34" charset="0"/>
              </a:rPr>
              <a:t>Potentially Responsible Parties</a:t>
            </a:r>
            <a:r>
              <a:rPr lang="en-US" sz="2000" dirty="0">
                <a:cs typeface="Calibri Light" panose="020F0302020204030204" pitchFamily="34" charset="0"/>
              </a:rPr>
              <a:t>. </a:t>
            </a:r>
          </a:p>
          <a:p>
            <a:pPr lvl="1">
              <a:lnSpc>
                <a:spcPct val="125000"/>
              </a:lnSpc>
            </a:pPr>
            <a:endParaRPr lang="en-US" sz="2100" dirty="0">
              <a:cs typeface="Calibri Light" panose="020F0302020204030204" pitchFamily="34" charset="0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CERCLA and the Superfund Program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0830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82627" y="1703369"/>
            <a:ext cx="5777833" cy="554760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900" dirty="0">
                <a:cs typeface="Calibri Light" panose="020F0302020204030204" pitchFamily="34" charset="0"/>
              </a:rPr>
              <a:t>Steps leading up to clean-up: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cs typeface="Calibri Light" panose="020F0302020204030204" pitchFamily="34" charset="0"/>
              </a:rPr>
              <a:t>A site is reported to the National Response Center (24/7 call line) and then proposed as a site (“</a:t>
            </a:r>
            <a:r>
              <a:rPr lang="en-US" sz="1900" dirty="0">
                <a:solidFill>
                  <a:srgbClr val="0070C0"/>
                </a:solidFill>
                <a:cs typeface="Calibri Light" panose="020F0302020204030204" pitchFamily="34" charset="0"/>
              </a:rPr>
              <a:t>proposal</a:t>
            </a:r>
            <a:r>
              <a:rPr lang="en-US" sz="1900" dirty="0">
                <a:cs typeface="Calibri Light" panose="020F0302020204030204" pitchFamily="34" charset="0"/>
              </a:rPr>
              <a:t>”)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cs typeface="Calibri Light" panose="020F0302020204030204" pitchFamily="34" charset="0"/>
              </a:rPr>
              <a:t>Preliminary investigation and site assessment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cs typeface="Calibri Light" panose="020F0302020204030204" pitchFamily="34" charset="0"/>
              </a:rPr>
              <a:t>National Priorities Listing (“</a:t>
            </a:r>
            <a:r>
              <a:rPr lang="en-US" sz="1900" dirty="0">
                <a:solidFill>
                  <a:srgbClr val="0070C0"/>
                </a:solidFill>
                <a:cs typeface="Calibri Light" panose="020F0302020204030204" pitchFamily="34" charset="0"/>
              </a:rPr>
              <a:t>listing</a:t>
            </a:r>
            <a:r>
              <a:rPr lang="en-US" sz="1900" dirty="0">
                <a:cs typeface="Calibri Light" panose="020F0302020204030204" pitchFamily="34" charset="0"/>
              </a:rPr>
              <a:t>”)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cs typeface="Calibri Light" panose="020F0302020204030204" pitchFamily="34" charset="0"/>
              </a:rPr>
              <a:t>Remedial investigation and cleanup feasibility study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cs typeface="Calibri Light" panose="020F0302020204030204" pitchFamily="34" charset="0"/>
              </a:rPr>
              <a:t>Design of remediation action and Record of Decision (ROD) for the plan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cs typeface="Calibri Light" panose="020F0302020204030204" pitchFamily="34" charset="0"/>
              </a:rPr>
              <a:t>Remedial cleanup construction (“</a:t>
            </a:r>
            <a:r>
              <a:rPr lang="en-US" sz="1900" dirty="0">
                <a:solidFill>
                  <a:srgbClr val="0070C0"/>
                </a:solidFill>
                <a:cs typeface="Calibri Light" panose="020F0302020204030204" pitchFamily="34" charset="0"/>
              </a:rPr>
              <a:t>construction</a:t>
            </a:r>
            <a:r>
              <a:rPr lang="en-US" sz="1900" dirty="0">
                <a:cs typeface="Calibri Light" panose="020F0302020204030204" pitchFamily="34" charset="0"/>
              </a:rPr>
              <a:t>”)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cs typeface="Calibri Light" panose="020F0302020204030204" pitchFamily="34" charset="0"/>
              </a:rPr>
              <a:t>Eventually, de-listing (“</a:t>
            </a:r>
            <a:r>
              <a:rPr lang="en-US" sz="1900" dirty="0">
                <a:solidFill>
                  <a:srgbClr val="0070C0"/>
                </a:solidFill>
                <a:cs typeface="Calibri Light" panose="020F0302020204030204" pitchFamily="34" charset="0"/>
              </a:rPr>
              <a:t>deletion</a:t>
            </a:r>
            <a:r>
              <a:rPr lang="en-US" sz="1900" dirty="0">
                <a:cs typeface="Calibri Light" panose="020F0302020204030204" pitchFamily="34" charset="0"/>
              </a:rPr>
              <a:t>”)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US" sz="1900" dirty="0"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US" sz="19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1900" dirty="0">
                <a:cs typeface="Calibri Light" panose="020F0302020204030204" pitchFamily="34" charset="0"/>
              </a:rPr>
              <a:t>   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The Superfund Timeline to Full Cleanup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34C389-294F-BF5A-508A-EE1867CBA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302" y="2013762"/>
            <a:ext cx="5233070" cy="4083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332954-6537-9BC4-48D8-C4E3710B545F}"/>
              </a:ext>
            </a:extLst>
          </p:cNvPr>
          <p:cNvSpPr txBox="1"/>
          <p:nvPr/>
        </p:nvSpPr>
        <p:spPr>
          <a:xfrm>
            <a:off x="9624551" y="6097005"/>
            <a:ext cx="23006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cs typeface="Calibri Light" panose="020F0302020204030204" pitchFamily="34" charset="0"/>
              </a:rPr>
              <a:t>Source: </a:t>
            </a:r>
            <a:r>
              <a:rPr lang="en-US" sz="1400" dirty="0">
                <a:cs typeface="Calibri Light" panose="020F0302020204030204" pitchFamily="34" charset="0"/>
                <a:hlinkClick r:id="rId5"/>
              </a:rPr>
              <a:t>Jenkins et al. (2011).</a:t>
            </a:r>
            <a:endParaRPr lang="en-US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421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Two Types of Actions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EDBCEE-0F24-0DD4-CA12-8388208114F0}"/>
              </a:ext>
            </a:extLst>
          </p:cNvPr>
          <p:cNvSpPr txBox="1"/>
          <p:nvPr/>
        </p:nvSpPr>
        <p:spPr>
          <a:xfrm>
            <a:off x="731685" y="2084327"/>
            <a:ext cx="5364315" cy="37992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>
              <a:lnSpc>
                <a:spcPct val="135000"/>
              </a:lnSpc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Depending on the nature of the site, there are two types of action that may be taken: </a:t>
            </a:r>
          </a:p>
          <a:p>
            <a:pPr marL="800100" lvl="1" indent="-342900">
              <a:lnSpc>
                <a:spcPct val="135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Removal actions: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Immediate short-term responses to an emergency spill or ongoing urgent threat to public health. Much more common but less well-known incidents. </a:t>
            </a:r>
          </a:p>
          <a:p>
            <a:pPr marL="800100" lvl="1" indent="-342900">
              <a:lnSpc>
                <a:spcPct val="135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Remedial actions: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Longer-term response to complex sites with multi-year investigation, detailed planning, public comment periods, and eventual clean-ups.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F69085-3482-43AC-AAF2-3EB37D594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209" y="2343807"/>
            <a:ext cx="6194791" cy="29641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24ABDA-2177-AA95-16A9-F836CD02500D}"/>
              </a:ext>
            </a:extLst>
          </p:cNvPr>
          <p:cNvSpPr txBox="1"/>
          <p:nvPr/>
        </p:nvSpPr>
        <p:spPr>
          <a:xfrm>
            <a:off x="9624551" y="5492998"/>
            <a:ext cx="23006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cs typeface="Calibri Light" panose="020F0302020204030204" pitchFamily="34" charset="0"/>
              </a:rPr>
              <a:t>Source: </a:t>
            </a:r>
            <a:r>
              <a:rPr lang="en-US" sz="1400" dirty="0">
                <a:cs typeface="Calibri Light" panose="020F0302020204030204" pitchFamily="34" charset="0"/>
                <a:hlinkClick r:id="rId5"/>
              </a:rPr>
              <a:t>Jenkins et al. (2011).</a:t>
            </a:r>
            <a:endParaRPr lang="en-US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6561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235163" y="1819195"/>
            <a:ext cx="4532780" cy="4292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200" dirty="0">
                <a:cs typeface="Calibri Light" panose="020F0302020204030204" pitchFamily="34" charset="0"/>
              </a:rPr>
              <a:t>During site assessment: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cs typeface="Calibri Light" panose="020F0302020204030204" pitchFamily="34" charset="0"/>
              </a:rPr>
              <a:t>Locations receive a Hazard Ranking Score (HRS).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cs typeface="Calibri Light" panose="020F0302020204030204" pitchFamily="34" charset="0"/>
              </a:rPr>
              <a:t>Sites with a HRS above 28 are placed on the NPL.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cs typeface="Calibri Light" panose="020F0302020204030204" pitchFamily="34" charset="0"/>
              </a:rPr>
              <a:t>1,700 NPL sites created from 47,000 investigations.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cs typeface="Calibri Light" panose="020F0302020204030204" pitchFamily="34" charset="0"/>
              </a:rPr>
              <a:t>Currently there are 1337 NPL sites, and 392 have been de-listed. 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767943" cy="16599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National Priorities Listing (NPL)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E3B21A-D966-7129-2653-83B828843D93}"/>
              </a:ext>
            </a:extLst>
          </p:cNvPr>
          <p:cNvSpPr txBox="1"/>
          <p:nvPr/>
        </p:nvSpPr>
        <p:spPr>
          <a:xfrm>
            <a:off x="9297281" y="5952938"/>
            <a:ext cx="28947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cs typeface="Calibri Light" panose="020F0302020204030204" pitchFamily="34" charset="0"/>
              </a:rPr>
              <a:t>Source: </a:t>
            </a:r>
            <a:r>
              <a:rPr lang="en-US" sz="1400" b="0" i="0" dirty="0">
                <a:solidFill>
                  <a:srgbClr val="1B1B1B"/>
                </a:solidFill>
                <a:effectLst/>
                <a:hlinkClick r:id="rId4"/>
              </a:rPr>
              <a:t>National Geographic (2014)</a:t>
            </a:r>
            <a:endParaRPr lang="en-US" sz="1400" dirty="0"/>
          </a:p>
        </p:txBody>
      </p:sp>
      <p:pic>
        <p:nvPicPr>
          <p:cNvPr id="6" name="Picture 2" descr="How Close Are You to a Superfund Site? | National Geographic">
            <a:extLst>
              <a:ext uri="{FF2B5EF4-FFF2-40B4-BE49-F238E27FC236}">
                <a16:creationId xmlns:a16="http://schemas.microsoft.com/office/drawing/2014/main" id="{4FA8D4BF-D0DB-EA6C-30D0-48428D647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106" y="903712"/>
            <a:ext cx="7113697" cy="505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12573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561253" y="1877436"/>
            <a:ext cx="6702671" cy="48423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200" dirty="0">
                <a:cs typeface="Calibri Light" panose="020F0302020204030204" pitchFamily="34" charset="0"/>
              </a:rPr>
              <a:t>It can take a long time to complete clean-up…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Timeline for NPL De-listing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E3B21A-D966-7129-2653-83B828843D93}"/>
              </a:ext>
            </a:extLst>
          </p:cNvPr>
          <p:cNvSpPr txBox="1"/>
          <p:nvPr/>
        </p:nvSpPr>
        <p:spPr>
          <a:xfrm>
            <a:off x="8904718" y="6097627"/>
            <a:ext cx="28947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cs typeface="Calibri Light" panose="020F0302020204030204" pitchFamily="34" charset="0"/>
              </a:rPr>
              <a:t>Source: </a:t>
            </a:r>
            <a:r>
              <a:rPr lang="en-US" sz="1400" b="0" i="0" dirty="0">
                <a:solidFill>
                  <a:srgbClr val="1B1B1B"/>
                </a:solidFill>
                <a:effectLst/>
                <a:hlinkClick r:id="rId4"/>
              </a:rPr>
              <a:t>National Geographic (2014)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60C7A9-3E6F-5455-1029-520164EC6E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126" y="2573377"/>
            <a:ext cx="5857875" cy="3524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8A24D9-E5ED-D71A-996B-BBF4E0557B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3819" y="2497558"/>
            <a:ext cx="4634056" cy="36758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3118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846471" y="2087958"/>
            <a:ext cx="7936802" cy="39110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CERCLA allows compelling that cleanup payments be recovered from or made by </a:t>
            </a:r>
            <a:r>
              <a:rPr lang="en-US" sz="2000" b="1" dirty="0">
                <a:solidFill>
                  <a:srgbClr val="0070C0"/>
                </a:solidFill>
                <a:cs typeface="Calibri Light" panose="020F0302020204030204" pitchFamily="34" charset="0"/>
              </a:rPr>
              <a:t>potentially responsible parties</a:t>
            </a:r>
            <a:r>
              <a:rPr lang="en-US" sz="2000" dirty="0">
                <a:cs typeface="Calibri Light" panose="020F0302020204030204" pitchFamily="34" charset="0"/>
              </a:rPr>
              <a:t>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Liability is joint across all polluting parties although costs are not divided equally 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cs typeface="Calibri Light" panose="020F0302020204030204" pitchFamily="34" charset="0"/>
              </a:rPr>
              <a:t>Firms or operators of facilities that generated the hazardous substance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cs typeface="Calibri Light" panose="020F0302020204030204" pitchFamily="34" charset="0"/>
              </a:rPr>
              <a:t>Firms that transported the pollution to or from the site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cs typeface="Calibri Light" panose="020F0302020204030204" pitchFamily="34" charset="0"/>
              </a:rPr>
              <a:t>Firms that stored the pollution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Cleanup liability is strict (i.e., fault-based vs. no-fault liability)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Liability is fully retroactive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Potentially Responsible Parties (PRPs)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16F70E88-B379-E810-603E-ECBFCEA703A3}"/>
              </a:ext>
            </a:extLst>
          </p:cNvPr>
          <p:cNvSpPr/>
          <p:nvPr/>
        </p:nvSpPr>
        <p:spPr>
          <a:xfrm flipH="1">
            <a:off x="8468686" y="3737992"/>
            <a:ext cx="629174" cy="1352075"/>
          </a:xfrm>
          <a:prstGeom prst="lef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D0A7A4-A44C-B870-8D66-95E45A9829B2}"/>
              </a:ext>
            </a:extLst>
          </p:cNvPr>
          <p:cNvSpPr txBox="1"/>
          <p:nvPr/>
        </p:nvSpPr>
        <p:spPr>
          <a:xfrm>
            <a:off x="9169167" y="4108528"/>
            <a:ext cx="2938943" cy="88030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400" dirty="0">
                <a:cs typeface="Calibri Light" panose="020F0302020204030204" pitchFamily="34" charset="0"/>
              </a:rPr>
              <a:t>Cannot escape liability by paying another firm to get rid of the waste or subsidiarizing the pollution.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8215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Some Limits to CERCLA Liability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BB1998-F741-2C1D-6D2E-E8D5B75BAE71}"/>
              </a:ext>
            </a:extLst>
          </p:cNvPr>
          <p:cNvSpPr txBox="1"/>
          <p:nvPr/>
        </p:nvSpPr>
        <p:spPr>
          <a:xfrm>
            <a:off x="871638" y="2904587"/>
            <a:ext cx="4254036" cy="217700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200" dirty="0">
                <a:cs typeface="Calibri Light" panose="020F0302020204030204" pitchFamily="34" charset="0"/>
              </a:rPr>
              <a:t>Strict liability except in a few cases: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cs typeface="Calibri Light" panose="020F0302020204030204" pitchFamily="34" charset="0"/>
              </a:rPr>
              <a:t>Nearby landowners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cs typeface="Calibri Light" panose="020F0302020204030204" pitchFamily="34" charset="0"/>
              </a:rPr>
              <a:t>Acts of a third-party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cs typeface="Calibri Light" panose="020F0302020204030204" pitchFamily="34" charset="0"/>
              </a:rPr>
              <a:t>Extreme acts of nature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cs typeface="Calibri Light" panose="020F0302020204030204" pitchFamily="34" charset="0"/>
              </a:rPr>
              <a:t>Acts of war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1EC6E4E-49DC-6865-60B7-4AF7154B7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079" y="2162086"/>
            <a:ext cx="4858943" cy="366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613E88-E53D-219E-0351-13E63D1C66ED}"/>
              </a:ext>
            </a:extLst>
          </p:cNvPr>
          <p:cNvSpPr txBox="1"/>
          <p:nvPr/>
        </p:nvSpPr>
        <p:spPr>
          <a:xfrm>
            <a:off x="7919209" y="5824095"/>
            <a:ext cx="4135771" cy="37728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dirty="0">
                <a:cs typeface="Calibri Light" panose="020F0302020204030204" pitchFamily="34" charset="0"/>
              </a:rPr>
              <a:t>Source: </a:t>
            </a:r>
            <a:r>
              <a:rPr lang="en-US" sz="1600" dirty="0">
                <a:cs typeface="Calibri Light" panose="020F0302020204030204" pitchFamily="34" charset="0"/>
                <a:hlinkClick r:id="rId5"/>
              </a:rPr>
              <a:t>Lieberman-</a:t>
            </a:r>
            <a:r>
              <a:rPr lang="en-US" sz="1600" dirty="0" err="1">
                <a:cs typeface="Calibri Light" panose="020F0302020204030204" pitchFamily="34" charset="0"/>
                <a:hlinkClick r:id="rId5"/>
              </a:rPr>
              <a:t>Cribbin</a:t>
            </a:r>
            <a:r>
              <a:rPr lang="en-US" sz="1600" dirty="0">
                <a:cs typeface="Calibri Light" panose="020F0302020204030204" pitchFamily="34" charset="0"/>
                <a:hlinkClick r:id="rId5"/>
              </a:rPr>
              <a:t> et al. (2021). </a:t>
            </a:r>
            <a:endParaRPr lang="en-US" sz="1600" dirty="0">
              <a:cs typeface="Calibri Light" panose="020F03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4970E4-D6F4-D49A-AB79-C031FE66216C}"/>
              </a:ext>
            </a:extLst>
          </p:cNvPr>
          <p:cNvSpPr txBox="1"/>
          <p:nvPr/>
        </p:nvSpPr>
        <p:spPr>
          <a:xfrm>
            <a:off x="6342079" y="1709302"/>
            <a:ext cx="5285062" cy="41293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b="1" dirty="0">
                <a:solidFill>
                  <a:srgbClr val="0070C0"/>
                </a:solidFill>
                <a:cs typeface="Calibri Light" panose="020F0302020204030204" pitchFamily="34" charset="0"/>
              </a:rPr>
              <a:t>Figure: </a:t>
            </a:r>
            <a:r>
              <a:rPr lang="en-US" dirty="0">
                <a:cs typeface="Calibri Light" panose="020F0302020204030204" pitchFamily="34" charset="0"/>
              </a:rPr>
              <a:t>Hurricane Harvey Accidents Near Houston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3774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Liability as a Regulatory Instrument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3610F3-11E7-76A9-1DF7-B8120BD83A4C}"/>
              </a:ext>
            </a:extLst>
          </p:cNvPr>
          <p:cNvSpPr txBox="1"/>
          <p:nvPr/>
        </p:nvSpPr>
        <p:spPr>
          <a:xfrm>
            <a:off x="731685" y="2277274"/>
            <a:ext cx="4728082" cy="230345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>
              <a:lnSpc>
                <a:spcPct val="135000"/>
              </a:lnSpc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Advantages: </a:t>
            </a:r>
          </a:p>
          <a:p>
            <a:pPr marL="342900" lvl="0" indent="-342900">
              <a:lnSpc>
                <a:spcPct val="135000"/>
              </a:lnSpc>
              <a:buAutoNum type="arabicParenR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Low cost if minimal risk and infrequent accidents. </a:t>
            </a:r>
          </a:p>
          <a:p>
            <a:pPr marL="342900" indent="-342900">
              <a:lnSpc>
                <a:spcPct val="135000"/>
              </a:lnSpc>
              <a:buFontTx/>
              <a:buAutoNum type="arabicParenR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More decentralized than direct regulation, hence lower information requirements for the regulator.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D11771-A31B-D851-67AB-8315533BF814}"/>
                  </a:ext>
                </a:extLst>
              </p:cNvPr>
              <p:cNvSpPr txBox="1"/>
              <p:nvPr/>
            </p:nvSpPr>
            <p:spPr>
              <a:xfrm>
                <a:off x="6405996" y="2207732"/>
                <a:ext cx="4879002" cy="3425297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35000"/>
                  </a:lnSpc>
                </a:pPr>
                <a:r>
                  <a:rPr 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Disadvantages</a:t>
                </a:r>
                <a:r>
                  <a:rPr lang="en-US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</a:p>
              <a:p>
                <a:pPr marL="342900" lvl="0" indent="-342900">
                  <a:lnSpc>
                    <a:spcPct val="135000"/>
                  </a:lnSpc>
                  <a:buAutoNum type="arabicParenR"/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More costly than direct regulation for common and/or significant hazards.</a:t>
                </a:r>
              </a:p>
              <a:p>
                <a:pPr marL="342900" lvl="0" indent="-342900">
                  <a:lnSpc>
                    <a:spcPct val="135000"/>
                  </a:lnSpc>
                  <a:buAutoNum type="arabicParenR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Legal process is not always initiated and can be capricious, hence lowering incentive for polluters to take precautions. </a:t>
                </a:r>
              </a:p>
              <a:p>
                <a:pPr marL="342900" lvl="0" indent="-342900">
                  <a:lnSpc>
                    <a:spcPct val="135000"/>
                  </a:lnSpc>
                  <a:buAutoNum type="arabicParenR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Polluter b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ankruptcy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cleanup costs may fall on taxpayers. </a:t>
                </a:r>
              </a:p>
              <a:p>
                <a:pPr marL="342900" lvl="0" indent="-342900">
                  <a:lnSpc>
                    <a:spcPct val="135000"/>
                  </a:lnSpc>
                  <a:buAutoNum type="arabicParenR"/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D11771-A31B-D851-67AB-8315533BF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996" y="2207732"/>
                <a:ext cx="4879002" cy="3425297"/>
              </a:xfrm>
              <a:prstGeom prst="rect">
                <a:avLst/>
              </a:prstGeom>
              <a:blipFill>
                <a:blip r:embed="rId4"/>
                <a:stretch>
                  <a:fillRect l="-1125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54833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73512" y="2540679"/>
            <a:ext cx="4591392" cy="282814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>
                <a:cs typeface="Calibri Light" panose="020F0302020204030204" pitchFamily="34" charset="0"/>
              </a:rPr>
              <a:t>Drinking water for the DC water system: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For most large water systems, you can find </a:t>
            </a:r>
            <a:r>
              <a:rPr lang="en-US" sz="2400" dirty="0">
                <a:cs typeface="Calibri Light" panose="020F0302020204030204" pitchFamily="34" charset="0"/>
                <a:hlinkClick r:id="rId4"/>
              </a:rPr>
              <a:t>their Consumer Confidence Reports posted online</a:t>
            </a:r>
            <a:r>
              <a:rPr lang="en-US" sz="2400" dirty="0">
                <a:cs typeface="Calibri Light" panose="020F0302020204030204" pitchFamily="34" charset="0"/>
              </a:rPr>
              <a:t>.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168456" y="903515"/>
            <a:ext cx="4896447" cy="14477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Follow up from SDWA Lecture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AA96B4-F994-6EFE-7EDA-8271F86D73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2790" y="1197429"/>
            <a:ext cx="6843689" cy="48334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24116B-5153-D0BB-9242-F7E52E0C0656}"/>
              </a:ext>
            </a:extLst>
          </p:cNvPr>
          <p:cNvSpPr txBox="1"/>
          <p:nvPr/>
        </p:nvSpPr>
        <p:spPr>
          <a:xfrm>
            <a:off x="5976257" y="6031468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DC Public Water’s </a:t>
            </a:r>
            <a:r>
              <a:rPr lang="en-US" dirty="0">
                <a:hlinkClick r:id="rId6"/>
              </a:rPr>
              <a:t>2023 CCR showing detections of three PFAS</a:t>
            </a:r>
            <a:r>
              <a:rPr lang="en-US" dirty="0"/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3314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 err="1">
                <a:solidFill>
                  <a:srgbClr val="0070C0"/>
                </a:solidFill>
                <a:latin typeface="+mj-lt"/>
                <a:hlinkClick r:id="rId4"/>
              </a:rPr>
              <a:t>Gamper-Rambindran</a:t>
            </a:r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 and Timmins (2013) 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55B888-FC7A-B574-9794-09EF5C73311E}"/>
                  </a:ext>
                </a:extLst>
              </p:cNvPr>
              <p:cNvSpPr txBox="1"/>
              <p:nvPr/>
            </p:nvSpPr>
            <p:spPr>
              <a:xfrm>
                <a:off x="1790653" y="2071452"/>
                <a:ext cx="7529516" cy="345787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35000"/>
                  </a:lnSpc>
                </a:pPr>
                <a:r>
                  <a:rPr lang="en-US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Research question: 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Does cleanup of superfund sites raise housing values?</a:t>
                </a:r>
              </a:p>
              <a:p>
                <a:pPr lvl="0">
                  <a:lnSpc>
                    <a:spcPct val="135000"/>
                  </a:lnSpc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0">
                  <a:lnSpc>
                    <a:spcPct val="135000"/>
                  </a:lnSpc>
                </a:pPr>
                <a:r>
                  <a:rPr lang="en-US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Methods: </a:t>
                </a:r>
              </a:p>
              <a:p>
                <a:pPr marL="742950" lvl="1" indent="-285750">
                  <a:lnSpc>
                    <a:spcPct val="135000"/>
                  </a:lnSpc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Compare housing values within 3 miles of 321 NPL sites that are cleaned (i.e., delisted from the NPL) to those that are not cleaned using tract-level data from the 1990 and 2000 census.</a:t>
                </a:r>
              </a:p>
              <a:p>
                <a:pPr marL="742950" lvl="1" indent="-285750">
                  <a:lnSpc>
                    <a:spcPct val="135000"/>
                  </a:lnSpc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Run a basic hedonic model -- the effect of de-listing on home values.</a:t>
                </a:r>
                <a:endParaRPr lang="en-US" dirty="0"/>
              </a:p>
              <a:p>
                <a:pPr marL="742950" lvl="1" indent="-285750">
                  <a:lnSpc>
                    <a:spcPct val="135000"/>
                  </a:lnSpc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 lvl="1">
                  <a:lnSpc>
                    <a:spcPct val="13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𝐻𝑜𝑢𝑠𝑖𝑛𝑔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𝑘𝑡</m:t>
                              </m:r>
                            </m:sub>
                          </m:sSub>
                        </m:e>
                      </m:func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 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𝑘𝑡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𝑘𝑡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𝑘𝑡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𝑘𝑡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𝑘𝑡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𝜖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55B888-FC7A-B574-9794-09EF5C733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653" y="2071452"/>
                <a:ext cx="7529516" cy="3457870"/>
              </a:xfrm>
              <a:prstGeom prst="rect">
                <a:avLst/>
              </a:prstGeom>
              <a:blipFill>
                <a:blip r:embed="rId5"/>
                <a:stretch>
                  <a:fillRect l="-729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05242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 err="1">
                <a:solidFill>
                  <a:srgbClr val="0070C0"/>
                </a:solidFill>
                <a:latin typeface="+mj-lt"/>
                <a:hlinkClick r:id="rId4"/>
              </a:rPr>
              <a:t>Gamper-Rambindran</a:t>
            </a:r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 and Timmins (2013) 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55B888-FC7A-B574-9794-09EF5C73311E}"/>
                  </a:ext>
                </a:extLst>
              </p:cNvPr>
              <p:cNvSpPr txBox="1"/>
              <p:nvPr/>
            </p:nvSpPr>
            <p:spPr>
              <a:xfrm>
                <a:off x="669908" y="2221496"/>
                <a:ext cx="4243636" cy="230274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35000"/>
                  </a:lnSpc>
                </a:pPr>
                <a:r>
                  <a:rPr 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Tract-level first-differences hedonic model:</a:t>
                </a: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35000"/>
                  </a:lnSpc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Tract k, years 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{1990, 2000}. </a:t>
                </a:r>
              </a:p>
              <a:p>
                <a:pPr marL="742950" lvl="1" indent="-285750">
                  <a:lnSpc>
                    <a:spcPct val="135000"/>
                  </a:lnSpc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Main variable of interest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𝑘𝑡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 share of the tract in a 3-mile buffer around the NPL site. </a:t>
                </a:r>
              </a:p>
              <a:p>
                <a:pPr marL="742950" lvl="1" indent="-285750">
                  <a:lnSpc>
                    <a:spcPct val="135000"/>
                  </a:lnSpc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Point estimate of interest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55B888-FC7A-B574-9794-09EF5C733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08" y="2221496"/>
                <a:ext cx="4243636" cy="2302746"/>
              </a:xfrm>
              <a:prstGeom prst="rect">
                <a:avLst/>
              </a:prstGeom>
              <a:blipFill>
                <a:blip r:embed="rId5"/>
                <a:stretch>
                  <a:fillRect l="-1293" r="-1437" b="-3175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FBDD7A9-0BD0-470E-910C-0CD030CB0338}"/>
              </a:ext>
            </a:extLst>
          </p:cNvPr>
          <p:cNvCxnSpPr>
            <a:cxnSpLocks/>
          </p:cNvCxnSpPr>
          <p:nvPr/>
        </p:nvCxnSpPr>
        <p:spPr>
          <a:xfrm flipV="1">
            <a:off x="7897551" y="2782793"/>
            <a:ext cx="1270009" cy="5350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BEACD80-BB8D-3A54-4263-BBDCA6A0537D}"/>
              </a:ext>
            </a:extLst>
          </p:cNvPr>
          <p:cNvSpPr txBox="1"/>
          <p:nvPr/>
        </p:nvSpPr>
        <p:spPr>
          <a:xfrm>
            <a:off x="9286613" y="1769540"/>
            <a:ext cx="2504308" cy="275690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solidFill>
                  <a:srgbClr val="0070C0"/>
                </a:solidFill>
                <a:cs typeface="Calibri Light" panose="020F0302020204030204" pitchFamily="34" charset="0"/>
              </a:rPr>
              <a:t>Variables for steps in the superfund process (proposal, listing, construction, de-listing).</a:t>
            </a:r>
          </a:p>
          <a:p>
            <a:pPr>
              <a:lnSpc>
                <a:spcPct val="125000"/>
              </a:lnSpc>
            </a:pPr>
            <a:endParaRPr lang="en-US" sz="2000" dirty="0">
              <a:solidFill>
                <a:srgbClr val="0070C0"/>
              </a:solidFill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endParaRPr lang="en-US" sz="2000" dirty="0">
              <a:solidFill>
                <a:srgbClr val="0070C0"/>
              </a:solidFill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E6FD28-5C39-7FA4-2941-78E066FD0E9F}"/>
              </a:ext>
            </a:extLst>
          </p:cNvPr>
          <p:cNvSpPr txBox="1"/>
          <p:nvPr/>
        </p:nvSpPr>
        <p:spPr>
          <a:xfrm>
            <a:off x="9286613" y="4229747"/>
            <a:ext cx="2824263" cy="198746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solidFill>
                  <a:srgbClr val="FF0000"/>
                </a:solidFill>
              </a:rPr>
              <a:t>Housing stock, socioeconomic, and demographic characteristics of the tract.</a:t>
            </a:r>
            <a:endParaRPr lang="en-US" sz="2000" dirty="0">
              <a:solidFill>
                <a:srgbClr val="FF0000"/>
              </a:solidFill>
              <a:cs typeface="Calibri Light" panose="020F030202020403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DC97FFE-50B8-671D-C671-A19A3FA0B215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7415868" y="4593523"/>
            <a:ext cx="1870745" cy="6299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54F416-58CC-6614-E0CC-90327FA5C43C}"/>
                  </a:ext>
                </a:extLst>
              </p:cNvPr>
              <p:cNvSpPr txBox="1"/>
              <p:nvPr/>
            </p:nvSpPr>
            <p:spPr>
              <a:xfrm>
                <a:off x="5233499" y="2526162"/>
                <a:ext cx="3457477" cy="20673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𝐻𝑜𝑢𝑠𝑖𝑛</m:t>
                                  </m:r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2000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𝐻𝑜𝑢𝑠𝑖𝑛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1990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sub>
                          </m:sSub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 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 2000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,1990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)+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,2000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,1990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  <m:r>
                        <a:rPr lang="en-US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,2000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,1990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  <m:r>
                        <a:rPr lang="en-US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,2000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,1990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,2000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1990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𝜖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54F416-58CC-6614-E0CC-90327FA5C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99" y="2526162"/>
                <a:ext cx="3457477" cy="2067361"/>
              </a:xfrm>
              <a:prstGeom prst="rect">
                <a:avLst/>
              </a:prstGeom>
              <a:blipFill>
                <a:blip r:embed="rId6"/>
                <a:stretch>
                  <a:fillRect t="-21176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76519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 err="1">
                <a:solidFill>
                  <a:srgbClr val="0070C0"/>
                </a:solidFill>
                <a:latin typeface="+mj-lt"/>
                <a:hlinkClick r:id="rId4"/>
              </a:rPr>
              <a:t>Gamper-Rambindran</a:t>
            </a:r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 and Timmins (2013) 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55B888-FC7A-B574-9794-09EF5C73311E}"/>
                  </a:ext>
                </a:extLst>
              </p:cNvPr>
              <p:cNvSpPr txBox="1"/>
              <p:nvPr/>
            </p:nvSpPr>
            <p:spPr>
              <a:xfrm>
                <a:off x="669907" y="2221496"/>
                <a:ext cx="5227553" cy="3051348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35000"/>
                  </a:lnSpc>
                </a:pPr>
                <a:r>
                  <a:rPr 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Another twist:</a:t>
                </a: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35000"/>
                  </a:lnSpc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G&amp;T run these regressions nine times, once for each percentile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of the housing value distribution in a given tract where:</a:t>
                </a:r>
              </a:p>
              <a:p>
                <a:pPr lvl="1">
                  <a:lnSpc>
                    <a:spcPct val="13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10, 20,…,90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35000"/>
                  </a:lnSpc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35000"/>
                  </a:lnSpc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Why not just use the median?</a:t>
                </a:r>
              </a:p>
              <a:p>
                <a:pPr lvl="1">
                  <a:lnSpc>
                    <a:spcPct val="135000"/>
                  </a:lnSpc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55B888-FC7A-B574-9794-09EF5C733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07" y="2221496"/>
                <a:ext cx="5227553" cy="3051348"/>
              </a:xfrm>
              <a:prstGeom prst="rect">
                <a:avLst/>
              </a:prstGeom>
              <a:blipFill>
                <a:blip r:embed="rId5"/>
                <a:stretch>
                  <a:fillRect l="-105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E63A3771-AD6A-3686-267B-C7DD35F722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9374" y="1768373"/>
            <a:ext cx="4962525" cy="41433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84278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 err="1">
                <a:solidFill>
                  <a:srgbClr val="0070C0"/>
                </a:solidFill>
                <a:latin typeface="+mj-lt"/>
                <a:hlinkClick r:id="rId4"/>
              </a:rPr>
              <a:t>Gamper-Rambindran</a:t>
            </a:r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 and Timmins (2013) 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B44A31-1870-45D2-AF86-00FC6190E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8862" y="1628605"/>
            <a:ext cx="6972300" cy="4552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AB0C40-2009-97F6-24C3-3EA752221526}"/>
              </a:ext>
            </a:extLst>
          </p:cNvPr>
          <p:cNvSpPr txBox="1"/>
          <p:nvPr/>
        </p:nvSpPr>
        <p:spPr>
          <a:xfrm>
            <a:off x="534652" y="1851267"/>
            <a:ext cx="3626288" cy="192950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>
              <a:lnSpc>
                <a:spcPct val="135000"/>
              </a:lnSpc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Findings:</a:t>
            </a:r>
          </a:p>
          <a:p>
            <a:pPr lvl="1">
              <a:lnSpc>
                <a:spcPct val="135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1) Proposing a site for the NPL list is associated with significant decreases in home values for the lowest-valued homes.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367A3C-A950-587B-78E9-F42BECD44A49}"/>
              </a:ext>
            </a:extLst>
          </p:cNvPr>
          <p:cNvSpPr/>
          <p:nvPr/>
        </p:nvSpPr>
        <p:spPr>
          <a:xfrm>
            <a:off x="4605556" y="2516697"/>
            <a:ext cx="6972300" cy="419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658753-EE5C-45B9-4F68-EEC2DDEF3675}"/>
              </a:ext>
            </a:extLst>
          </p:cNvPr>
          <p:cNvSpPr/>
          <p:nvPr/>
        </p:nvSpPr>
        <p:spPr>
          <a:xfrm>
            <a:off x="4472731" y="4425326"/>
            <a:ext cx="6972300" cy="419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6562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 err="1">
                <a:solidFill>
                  <a:srgbClr val="0070C0"/>
                </a:solidFill>
                <a:latin typeface="+mj-lt"/>
                <a:hlinkClick r:id="rId4"/>
              </a:rPr>
              <a:t>Gamper-Rambindran</a:t>
            </a:r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 and Timmins (2013) 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B44A31-1870-45D2-AF86-00FC6190E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8862" y="1628605"/>
            <a:ext cx="6972300" cy="4552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AB0C40-2009-97F6-24C3-3EA752221526}"/>
              </a:ext>
            </a:extLst>
          </p:cNvPr>
          <p:cNvSpPr txBox="1"/>
          <p:nvPr/>
        </p:nvSpPr>
        <p:spPr>
          <a:xfrm>
            <a:off x="534652" y="1851267"/>
            <a:ext cx="3626288" cy="305134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>
              <a:lnSpc>
                <a:spcPct val="135000"/>
              </a:lnSpc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Findings:</a:t>
            </a:r>
          </a:p>
          <a:p>
            <a:pPr lvl="1">
              <a:lnSpc>
                <a:spcPct val="135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2) Listing a site on the NPL is associated with significant increases in home values, with increases being more evenly spread across homes in the bottom half of the value distribution.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367A3C-A950-587B-78E9-F42BECD44A49}"/>
              </a:ext>
            </a:extLst>
          </p:cNvPr>
          <p:cNvSpPr/>
          <p:nvPr/>
        </p:nvSpPr>
        <p:spPr>
          <a:xfrm>
            <a:off x="4605556" y="2892104"/>
            <a:ext cx="6972300" cy="419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658753-EE5C-45B9-4F68-EEC2DDEF3675}"/>
              </a:ext>
            </a:extLst>
          </p:cNvPr>
          <p:cNvSpPr/>
          <p:nvPr/>
        </p:nvSpPr>
        <p:spPr>
          <a:xfrm>
            <a:off x="4472168" y="4809945"/>
            <a:ext cx="6972300" cy="419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0407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 err="1">
                <a:solidFill>
                  <a:srgbClr val="0070C0"/>
                </a:solidFill>
                <a:latin typeface="+mj-lt"/>
                <a:hlinkClick r:id="rId4"/>
              </a:rPr>
              <a:t>Gamper-Rambindran</a:t>
            </a:r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 and Timmins (2013) 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B44A31-1870-45D2-AF86-00FC6190E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8862" y="1628605"/>
            <a:ext cx="6972300" cy="4552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AB0C40-2009-97F6-24C3-3EA752221526}"/>
              </a:ext>
            </a:extLst>
          </p:cNvPr>
          <p:cNvSpPr txBox="1"/>
          <p:nvPr/>
        </p:nvSpPr>
        <p:spPr>
          <a:xfrm>
            <a:off x="534652" y="1851267"/>
            <a:ext cx="3450119" cy="37992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>
              <a:lnSpc>
                <a:spcPct val="135000"/>
              </a:lnSpc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Findings:</a:t>
            </a:r>
          </a:p>
          <a:p>
            <a:pPr lvl="1">
              <a:lnSpc>
                <a:spcPct val="135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3) Finishing construction of the remediation plan on an NPL site is also associated with significant increases in home values across the value distribution. </a:t>
            </a:r>
          </a:p>
          <a:p>
            <a:pPr marL="742950" lvl="1" indent="-285750">
              <a:lnSpc>
                <a:spcPct val="135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Increases are largest in magnitude for homes with the lowest baseline values.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367A3C-A950-587B-78E9-F42BECD44A49}"/>
              </a:ext>
            </a:extLst>
          </p:cNvPr>
          <p:cNvSpPr/>
          <p:nvPr/>
        </p:nvSpPr>
        <p:spPr>
          <a:xfrm>
            <a:off x="4605556" y="3294776"/>
            <a:ext cx="6972300" cy="419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658753-EE5C-45B9-4F68-EEC2DDEF3675}"/>
              </a:ext>
            </a:extLst>
          </p:cNvPr>
          <p:cNvSpPr/>
          <p:nvPr/>
        </p:nvSpPr>
        <p:spPr>
          <a:xfrm>
            <a:off x="4472168" y="5170672"/>
            <a:ext cx="6972300" cy="419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013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 err="1">
                <a:solidFill>
                  <a:srgbClr val="0070C0"/>
                </a:solidFill>
                <a:latin typeface="+mj-lt"/>
                <a:hlinkClick r:id="rId4"/>
              </a:rPr>
              <a:t>Gamper-Rambindran</a:t>
            </a:r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 and Timmins (2013) 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B44A31-1870-45D2-AF86-00FC6190E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8862" y="1628605"/>
            <a:ext cx="6972300" cy="4552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AB0C40-2009-97F6-24C3-3EA752221526}"/>
              </a:ext>
            </a:extLst>
          </p:cNvPr>
          <p:cNvSpPr txBox="1"/>
          <p:nvPr/>
        </p:nvSpPr>
        <p:spPr>
          <a:xfrm>
            <a:off x="534652" y="1851267"/>
            <a:ext cx="3450119" cy="417319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>
              <a:lnSpc>
                <a:spcPct val="135000"/>
              </a:lnSpc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Findings:</a:t>
            </a:r>
          </a:p>
          <a:p>
            <a:pPr lvl="1">
              <a:lnSpc>
                <a:spcPct val="135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4) Deletion from the NPL list dramatically increases home values, by 19-25% depending on the starting values. </a:t>
            </a:r>
          </a:p>
          <a:p>
            <a:pPr marL="742950" lvl="1" indent="-285750">
              <a:lnSpc>
                <a:spcPct val="135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Increases are largest in magnitude for homes with the largest baseline values, but proportionally are largest for lowest-valued homes.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367A3C-A950-587B-78E9-F42BECD44A49}"/>
              </a:ext>
            </a:extLst>
          </p:cNvPr>
          <p:cNvSpPr/>
          <p:nvPr/>
        </p:nvSpPr>
        <p:spPr>
          <a:xfrm>
            <a:off x="4605556" y="3695355"/>
            <a:ext cx="6972300" cy="419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658753-EE5C-45B9-4F68-EEC2DDEF3675}"/>
              </a:ext>
            </a:extLst>
          </p:cNvPr>
          <p:cNvSpPr/>
          <p:nvPr/>
        </p:nvSpPr>
        <p:spPr>
          <a:xfrm>
            <a:off x="4538862" y="5605011"/>
            <a:ext cx="6972300" cy="419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6442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 err="1">
                <a:solidFill>
                  <a:srgbClr val="0070C0"/>
                </a:solidFill>
                <a:latin typeface="+mj-lt"/>
                <a:hlinkClick r:id="rId4"/>
              </a:rPr>
              <a:t>Gamper-Rambindran</a:t>
            </a:r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 and Timmins (2013) 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55B888-FC7A-B574-9794-09EF5C73311E}"/>
              </a:ext>
            </a:extLst>
          </p:cNvPr>
          <p:cNvSpPr txBox="1"/>
          <p:nvPr/>
        </p:nvSpPr>
        <p:spPr>
          <a:xfrm>
            <a:off x="1874109" y="2247621"/>
            <a:ext cx="7848731" cy="338015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>
              <a:lnSpc>
                <a:spcPct val="135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Summary of findings and take-away:</a:t>
            </a:r>
          </a:p>
          <a:p>
            <a:pPr marL="742950" lvl="1" indent="-285750">
              <a:lnSpc>
                <a:spcPct val="13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Large impacts of completing construction of remediation on home values, larger impacts from deletion from the NPL. </a:t>
            </a:r>
          </a:p>
          <a:p>
            <a:pPr marL="742950" lvl="1" indent="-285750">
              <a:lnSpc>
                <a:spcPct val="13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Benefits are the sum of the housing value changes for each decile times the tract-level number of houses divided by ten. </a:t>
            </a:r>
          </a:p>
          <a:p>
            <a:pPr marL="742950" lvl="1" indent="-285750">
              <a:lnSpc>
                <a:spcPct val="13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Average benefits per site are $72 million, average costs are $9 million. </a:t>
            </a:r>
          </a:p>
          <a:p>
            <a:pPr marL="742950" lvl="1" indent="-285750">
              <a:lnSpc>
                <a:spcPct val="13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Benefits &gt; Costs for </a:t>
            </a:r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35 out of 55 sites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3025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latin typeface="+mj-lt"/>
                <a:cs typeface="Calibri" panose="020F0502020204030204" pitchFamily="34" charset="0"/>
              </a:rPr>
              <a:t>Other Benefits of Cleanup: </a:t>
            </a:r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Persico, </a:t>
            </a:r>
            <a:r>
              <a:rPr lang="en-US" sz="4000" dirty="0" err="1">
                <a:solidFill>
                  <a:srgbClr val="0070C0"/>
                </a:solidFill>
                <a:latin typeface="+mj-lt"/>
                <a:hlinkClick r:id="rId4"/>
              </a:rPr>
              <a:t>Figlio</a:t>
            </a:r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, and Roth (2020)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07884C-CF6E-5E29-94A0-5F56542E62B4}"/>
              </a:ext>
            </a:extLst>
          </p:cNvPr>
          <p:cNvSpPr txBox="1"/>
          <p:nvPr/>
        </p:nvSpPr>
        <p:spPr>
          <a:xfrm>
            <a:off x="2175827" y="2260252"/>
            <a:ext cx="7671699" cy="34252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>
              <a:lnSpc>
                <a:spcPct val="135000"/>
              </a:lnSpc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Research goal: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dirty="0"/>
              <a:t>xamine the long-term effects of prenatal exposure to environmental toxics from Superfund sites on observable outcomes in restricted-use education data. Research setting:</a:t>
            </a:r>
          </a:p>
          <a:p>
            <a:pPr marL="742950" lvl="1" indent="-285750">
              <a:lnSpc>
                <a:spcPct val="135000"/>
              </a:lnSpc>
              <a:buFont typeface="Wingdings" panose="05000000000000000000" pitchFamily="2" charset="2"/>
              <a:buChar char="§"/>
            </a:pPr>
            <a:r>
              <a:rPr lang="en-US" dirty="0"/>
              <a:t>8% of Florida students born from 1994-2002 live within 2 miles of a Superfund site. </a:t>
            </a:r>
          </a:p>
          <a:p>
            <a:pPr marL="742950" lvl="1" indent="-285750">
              <a:lnSpc>
                <a:spcPct val="135000"/>
              </a:lnSpc>
              <a:buFont typeface="Wingdings" panose="05000000000000000000" pitchFamily="2" charset="2"/>
              <a:buChar char="§"/>
            </a:pPr>
            <a:r>
              <a:rPr lang="en-US" dirty="0"/>
              <a:t>These students also have K-12 education records. </a:t>
            </a:r>
          </a:p>
          <a:p>
            <a:pPr lvl="0">
              <a:lnSpc>
                <a:spcPct val="135000"/>
              </a:lnSpc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lnSpc>
                <a:spcPct val="135000"/>
              </a:lnSpc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Methods: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dirty="0"/>
              <a:t>ompare siblings living within 2 miles of an NPL site who faced different toxic exposures during gestation because of Superfund site cleanup.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35125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Persico, </a:t>
            </a:r>
            <a:r>
              <a:rPr lang="en-US" sz="4000" dirty="0" err="1">
                <a:solidFill>
                  <a:srgbClr val="0070C0"/>
                </a:solidFill>
                <a:latin typeface="+mj-lt"/>
                <a:hlinkClick r:id="rId4"/>
              </a:rPr>
              <a:t>Figlio</a:t>
            </a:r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, and Roth (2020)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107884C-CF6E-5E29-94A0-5F56542E62B4}"/>
                  </a:ext>
                </a:extLst>
              </p:cNvPr>
              <p:cNvSpPr txBox="1"/>
              <p:nvPr/>
            </p:nvSpPr>
            <p:spPr>
              <a:xfrm>
                <a:off x="415858" y="2239232"/>
                <a:ext cx="7225749" cy="3859518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35000"/>
                  </a:lnSpc>
                </a:pPr>
                <a:r>
                  <a:rPr lang="en-US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Empirical Model: 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Sibling comparison before and after cleanup of a superfund site. </a:t>
                </a:r>
                <a:endParaRPr lang="en-US" dirty="0"/>
              </a:p>
              <a:p>
                <a:pPr lvl="0">
                  <a:lnSpc>
                    <a:spcPct val="13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𝑌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𝑖𝑗𝑡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 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𝐵𝑒𝑓𝑜𝑟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𝑖𝑗𝑡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𝐷𝑢𝑟𝑖𝑛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𝑖𝑗𝑡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𝛾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p>
                      </m:sSup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𝑖𝑗𝑡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𝜖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𝑘𝑡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35000"/>
                  </a:lnSpc>
                  <a:buFont typeface="Wingdings" panose="05000000000000000000" pitchFamily="2" charset="2"/>
                  <a:buChar char="§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35000"/>
                  </a:lnSpc>
                  <a:buFont typeface="Wingdings" panose="05000000000000000000" pitchFamily="2" charset="2"/>
                  <a:buChar char="§"/>
                </a:pPr>
                <a:r>
                  <a:rPr lang="en-US" sz="1800" b="0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Child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, family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𝑗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, year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35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𝑖𝑗𝑡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the school-related behavioral problems, Florida Comprehensive Assessment Test (FCAT) scores, grade repetition, and diagnosis with a cognitive disability</a:t>
                </a:r>
              </a:p>
              <a:p>
                <a:pPr marL="742950" lvl="1" indent="-285750">
                  <a:lnSpc>
                    <a:spcPct val="135000"/>
                  </a:lnSpc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rgbClr val="7030A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Before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an indicator for being born before cleanup, </a:t>
                </a:r>
                <a:r>
                  <a:rPr lang="en-US" dirty="0">
                    <a:solidFill>
                      <a:srgbClr val="7030A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during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an indicator for being born during cleanup.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107884C-CF6E-5E29-94A0-5F56542E6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58" y="2239232"/>
                <a:ext cx="7225749" cy="3859518"/>
              </a:xfrm>
              <a:prstGeom prst="rect">
                <a:avLst/>
              </a:prstGeom>
              <a:blipFill>
                <a:blip r:embed="rId5"/>
                <a:stretch>
                  <a:fillRect l="-675" b="-158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4C3DF9F-5E06-04FB-C2AB-E60CD2416458}"/>
              </a:ext>
            </a:extLst>
          </p:cNvPr>
          <p:cNvSpPr txBox="1"/>
          <p:nvPr/>
        </p:nvSpPr>
        <p:spPr>
          <a:xfrm>
            <a:off x="7818540" y="3877410"/>
            <a:ext cx="2824263" cy="121802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solidFill>
                  <a:srgbClr val="FF0000"/>
                </a:solidFill>
              </a:rPr>
              <a:t>Controls for gender, birth year, birth month, birth spacing, and birth order</a:t>
            </a:r>
            <a:endParaRPr lang="en-US" sz="2000" dirty="0">
              <a:solidFill>
                <a:srgbClr val="FF0000"/>
              </a:solidFill>
              <a:cs typeface="Calibri Light" panose="020F030202020403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D09119-B7CC-6935-3050-1FFDE5C95ABD}"/>
              </a:ext>
            </a:extLst>
          </p:cNvPr>
          <p:cNvCxnSpPr>
            <a:cxnSpLocks/>
          </p:cNvCxnSpPr>
          <p:nvPr/>
        </p:nvCxnSpPr>
        <p:spPr>
          <a:xfrm>
            <a:off x="5681096" y="3510613"/>
            <a:ext cx="2028387" cy="5916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8A811B7-DAB7-6F70-8969-495580BB4FE0}"/>
              </a:ext>
            </a:extLst>
          </p:cNvPr>
          <p:cNvSpPr txBox="1"/>
          <p:nvPr/>
        </p:nvSpPr>
        <p:spPr>
          <a:xfrm>
            <a:off x="7978517" y="2371577"/>
            <a:ext cx="2504308" cy="121802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solidFill>
                  <a:srgbClr val="0070C0"/>
                </a:solidFill>
                <a:cs typeface="Calibri Light" panose="020F0302020204030204" pitchFamily="34" charset="0"/>
              </a:rPr>
              <a:t>Family fixed effect</a:t>
            </a:r>
          </a:p>
          <a:p>
            <a:pPr>
              <a:lnSpc>
                <a:spcPct val="125000"/>
              </a:lnSpc>
            </a:pPr>
            <a:endParaRPr lang="en-US" sz="2000" dirty="0">
              <a:solidFill>
                <a:srgbClr val="0070C0"/>
              </a:solidFill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endParaRPr lang="en-US" sz="2000" dirty="0">
              <a:solidFill>
                <a:srgbClr val="0070C0"/>
              </a:solidFill>
              <a:cs typeface="Calibri Light" panose="020F030202020403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2B63F6-3AA8-5D09-8703-A4DADFF56F16}"/>
              </a:ext>
            </a:extLst>
          </p:cNvPr>
          <p:cNvCxnSpPr>
            <a:cxnSpLocks/>
          </p:cNvCxnSpPr>
          <p:nvPr/>
        </p:nvCxnSpPr>
        <p:spPr>
          <a:xfrm flipV="1">
            <a:off x="6011677" y="2619680"/>
            <a:ext cx="1966840" cy="4934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094254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500547" y="2249549"/>
            <a:ext cx="4011776" cy="31416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Drinking water for the DC water system: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You can find recent (2015-2019) sampling history for many water systems on the Environmental Working Group’s Tap Water Database. 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cs typeface="Calibri Light" panose="020F0302020204030204" pitchFamily="34" charset="0"/>
                <a:hlinkClick r:id="rId4"/>
              </a:rPr>
              <a:t>Here are DC’s results.</a:t>
            </a:r>
            <a:endParaRPr lang="en-US" sz="2000" dirty="0">
              <a:cs typeface="Calibri Light" panose="020F0302020204030204" pitchFamily="34" charset="0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89142" y="457200"/>
            <a:ext cx="7225748" cy="696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Follow up from SDWA Lecture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1A85B5-5D6F-F7EC-5AB2-3628D6269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2952" y="1239929"/>
            <a:ext cx="7478486" cy="51608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58491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2602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Persico, </a:t>
            </a:r>
            <a:r>
              <a:rPr lang="en-US" sz="4000" dirty="0" err="1">
                <a:solidFill>
                  <a:srgbClr val="0070C0"/>
                </a:solidFill>
                <a:latin typeface="+mj-lt"/>
                <a:hlinkClick r:id="rId4"/>
              </a:rPr>
              <a:t>Figlio</a:t>
            </a:r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, and Roth (2020)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014F36-8840-A9A1-2C5E-B23BA87B4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6976" y="1252724"/>
            <a:ext cx="5546740" cy="34912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3790BF-81AF-D954-B8CB-D1C6F36D5E09}"/>
              </a:ext>
            </a:extLst>
          </p:cNvPr>
          <p:cNvSpPr txBox="1"/>
          <p:nvPr/>
        </p:nvSpPr>
        <p:spPr>
          <a:xfrm>
            <a:off x="415857" y="2239232"/>
            <a:ext cx="4849195" cy="417319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5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Children born before cleanup, in comparison to siblings born after cleanup, are significantly more likely to:</a:t>
            </a:r>
          </a:p>
          <a:p>
            <a:pPr marL="742950" lvl="1" indent="-285750">
              <a:lnSpc>
                <a:spcPct val="135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Repeat a grade</a:t>
            </a:r>
          </a:p>
          <a:p>
            <a:pPr marL="1200150" lvl="2" indent="-285750">
              <a:lnSpc>
                <a:spcPct val="135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8.3 percentage points more likely</a:t>
            </a:r>
          </a:p>
          <a:p>
            <a:pPr marL="742950" lvl="1" indent="-285750">
              <a:lnSpc>
                <a:spcPct val="135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Score lower on standardized tests </a:t>
            </a:r>
          </a:p>
          <a:p>
            <a:pPr marL="1200150" lvl="2" indent="-285750">
              <a:lnSpc>
                <a:spcPct val="135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Effect is one half the impact of being in a small class in Kindergarten. </a:t>
            </a:r>
          </a:p>
          <a:p>
            <a:pPr marL="742950" lvl="1" indent="-285750">
              <a:lnSpc>
                <a:spcPct val="135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Have more behavioral incidents</a:t>
            </a:r>
          </a:p>
          <a:p>
            <a:pPr marL="742950" lvl="1" indent="-285750">
              <a:lnSpc>
                <a:spcPct val="135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 diagnosed with a cognitive disability</a:t>
            </a:r>
          </a:p>
          <a:p>
            <a:pPr marL="742950" lvl="1" indent="-285750">
              <a:lnSpc>
                <a:spcPct val="135000"/>
              </a:lnSpc>
              <a:buFont typeface="Wingdings" panose="05000000000000000000" pitchFamily="2" charset="2"/>
              <a:buChar char="§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98D5EC-4C97-6053-6C61-F4F6352540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6976" y="4434198"/>
            <a:ext cx="5200650" cy="18859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EA6382B-AEC6-5F69-B5AD-320100B0EEEB}"/>
              </a:ext>
            </a:extLst>
          </p:cNvPr>
          <p:cNvSpPr/>
          <p:nvPr/>
        </p:nvSpPr>
        <p:spPr>
          <a:xfrm>
            <a:off x="7021585" y="3254928"/>
            <a:ext cx="647001" cy="10688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492939-ED94-3C67-C654-A3053508C685}"/>
              </a:ext>
            </a:extLst>
          </p:cNvPr>
          <p:cNvSpPr/>
          <p:nvPr/>
        </p:nvSpPr>
        <p:spPr>
          <a:xfrm>
            <a:off x="7021585" y="5972960"/>
            <a:ext cx="3565321" cy="3471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78008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2602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Persico, </a:t>
            </a:r>
            <a:r>
              <a:rPr lang="en-US" sz="4000" dirty="0" err="1">
                <a:solidFill>
                  <a:srgbClr val="0070C0"/>
                </a:solidFill>
                <a:latin typeface="+mj-lt"/>
                <a:hlinkClick r:id="rId4"/>
              </a:rPr>
              <a:t>Figlio</a:t>
            </a:r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, and Roth (2020)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014F36-8840-A9A1-2C5E-B23BA87B4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6976" y="1252724"/>
            <a:ext cx="5546740" cy="34912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3790BF-81AF-D954-B8CB-D1C6F36D5E09}"/>
              </a:ext>
            </a:extLst>
          </p:cNvPr>
          <p:cNvSpPr txBox="1"/>
          <p:nvPr/>
        </p:nvSpPr>
        <p:spPr>
          <a:xfrm>
            <a:off x="415857" y="2239232"/>
            <a:ext cx="4849195" cy="417319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5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Children born before cleanup, in comparison to siblings born after cleanup, are significantly more likely to:</a:t>
            </a:r>
          </a:p>
          <a:p>
            <a:pPr marL="742950" lvl="1" indent="-285750">
              <a:lnSpc>
                <a:spcPct val="135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Repeat a grade</a:t>
            </a:r>
          </a:p>
          <a:p>
            <a:pPr marL="1200150" lvl="2" indent="-285750">
              <a:lnSpc>
                <a:spcPct val="135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8.3 percentage points more likely</a:t>
            </a:r>
          </a:p>
          <a:p>
            <a:pPr marL="742950" lvl="1" indent="-285750">
              <a:lnSpc>
                <a:spcPct val="135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Score lower on standardized tests </a:t>
            </a:r>
          </a:p>
          <a:p>
            <a:pPr marL="1200150" lvl="2" indent="-285750">
              <a:lnSpc>
                <a:spcPct val="135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Effect is one half the impact of being in a small class in Kindergarten. </a:t>
            </a:r>
          </a:p>
          <a:p>
            <a:pPr marL="742950" lvl="1" indent="-285750">
              <a:lnSpc>
                <a:spcPct val="135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Have more behavioral incidents</a:t>
            </a:r>
          </a:p>
          <a:p>
            <a:pPr marL="742950" lvl="1" indent="-285750">
              <a:lnSpc>
                <a:spcPct val="135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 diagnosed with a cognitive disability</a:t>
            </a:r>
          </a:p>
          <a:p>
            <a:pPr marL="742950" lvl="1" indent="-285750">
              <a:lnSpc>
                <a:spcPct val="135000"/>
              </a:lnSpc>
              <a:buFont typeface="Wingdings" panose="05000000000000000000" pitchFamily="2" charset="2"/>
              <a:buChar char="§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98D5EC-4C97-6053-6C61-F4F6352540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6976" y="4434198"/>
            <a:ext cx="5200650" cy="18859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5EF82DC-F665-62C6-F399-7C1926587ADE}"/>
              </a:ext>
            </a:extLst>
          </p:cNvPr>
          <p:cNvSpPr/>
          <p:nvPr/>
        </p:nvSpPr>
        <p:spPr>
          <a:xfrm>
            <a:off x="7823345" y="3256998"/>
            <a:ext cx="647001" cy="10688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09D62A-6104-2EFC-05D5-CC4364514F1F}"/>
              </a:ext>
            </a:extLst>
          </p:cNvPr>
          <p:cNvSpPr/>
          <p:nvPr/>
        </p:nvSpPr>
        <p:spPr>
          <a:xfrm>
            <a:off x="6988029" y="5712902"/>
            <a:ext cx="3565321" cy="3471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3718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2602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Persico, </a:t>
            </a:r>
            <a:r>
              <a:rPr lang="en-US" sz="4000" dirty="0" err="1">
                <a:solidFill>
                  <a:srgbClr val="0070C0"/>
                </a:solidFill>
                <a:latin typeface="+mj-lt"/>
                <a:hlinkClick r:id="rId4"/>
              </a:rPr>
              <a:t>Figlio</a:t>
            </a:r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, and Roth (2020)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014F36-8840-A9A1-2C5E-B23BA87B4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6976" y="1252724"/>
            <a:ext cx="5546740" cy="34912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3790BF-81AF-D954-B8CB-D1C6F36D5E09}"/>
              </a:ext>
            </a:extLst>
          </p:cNvPr>
          <p:cNvSpPr txBox="1"/>
          <p:nvPr/>
        </p:nvSpPr>
        <p:spPr>
          <a:xfrm>
            <a:off x="415857" y="2239232"/>
            <a:ext cx="4849195" cy="417319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5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Children born before cleanup, in comparison to siblings born after cleanup, are significantly more likely to:</a:t>
            </a:r>
          </a:p>
          <a:p>
            <a:pPr marL="742950" lvl="1" indent="-285750">
              <a:lnSpc>
                <a:spcPct val="135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Repeat a grade</a:t>
            </a:r>
          </a:p>
          <a:p>
            <a:pPr marL="1200150" lvl="2" indent="-285750">
              <a:lnSpc>
                <a:spcPct val="135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8.3 percentage points more likely</a:t>
            </a:r>
          </a:p>
          <a:p>
            <a:pPr marL="742950" lvl="1" indent="-285750">
              <a:lnSpc>
                <a:spcPct val="135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Score lower on standardized tests </a:t>
            </a:r>
          </a:p>
          <a:p>
            <a:pPr marL="1200150" lvl="2" indent="-285750">
              <a:lnSpc>
                <a:spcPct val="135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Effect is one half the impact of being in a small class in Kindergarten. </a:t>
            </a:r>
          </a:p>
          <a:p>
            <a:pPr marL="742950" lvl="1" indent="-285750">
              <a:lnSpc>
                <a:spcPct val="135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Have more behavioral incidents</a:t>
            </a:r>
          </a:p>
          <a:p>
            <a:pPr marL="742950" lvl="1" indent="-285750">
              <a:lnSpc>
                <a:spcPct val="135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 diagnosed with a cognitive disability</a:t>
            </a:r>
          </a:p>
          <a:p>
            <a:pPr marL="742950" lvl="1" indent="-285750">
              <a:lnSpc>
                <a:spcPct val="135000"/>
              </a:lnSpc>
              <a:buFont typeface="Wingdings" panose="05000000000000000000" pitchFamily="2" charset="2"/>
              <a:buChar char="§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98D5EC-4C97-6053-6C61-F4F6352540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6976" y="4434198"/>
            <a:ext cx="5200650" cy="18859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5EF82DC-F665-62C6-F399-7C1926587ADE}"/>
              </a:ext>
            </a:extLst>
          </p:cNvPr>
          <p:cNvSpPr/>
          <p:nvPr/>
        </p:nvSpPr>
        <p:spPr>
          <a:xfrm>
            <a:off x="8687411" y="3270751"/>
            <a:ext cx="1597492" cy="10688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09D62A-6104-2EFC-05D5-CC4364514F1F}"/>
              </a:ext>
            </a:extLst>
          </p:cNvPr>
          <p:cNvSpPr/>
          <p:nvPr/>
        </p:nvSpPr>
        <p:spPr>
          <a:xfrm>
            <a:off x="6988029" y="5431682"/>
            <a:ext cx="3565321" cy="3471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14503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2602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Persico, </a:t>
            </a:r>
            <a:r>
              <a:rPr lang="en-US" sz="4000" dirty="0" err="1">
                <a:solidFill>
                  <a:srgbClr val="0070C0"/>
                </a:solidFill>
                <a:latin typeface="+mj-lt"/>
                <a:hlinkClick r:id="rId4"/>
              </a:rPr>
              <a:t>Figlio</a:t>
            </a:r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, and Roth (2020)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3790BF-81AF-D954-B8CB-D1C6F36D5E09}"/>
              </a:ext>
            </a:extLst>
          </p:cNvPr>
          <p:cNvSpPr txBox="1"/>
          <p:nvPr/>
        </p:nvSpPr>
        <p:spPr>
          <a:xfrm>
            <a:off x="441024" y="2413959"/>
            <a:ext cx="4849195" cy="26774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5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Other notable findings:</a:t>
            </a:r>
          </a:p>
          <a:p>
            <a:pPr marL="742950" lvl="1" indent="-285750">
              <a:lnSpc>
                <a:spcPct val="135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Results are not necessarily limited to within two miles of a Superfund site. </a:t>
            </a:r>
          </a:p>
          <a:p>
            <a:pPr marL="742950" lvl="1" indent="-285750">
              <a:lnSpc>
                <a:spcPct val="135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80 million Americans live within 3 miles of a Superfund site, and 11 million live within one mile. </a:t>
            </a:r>
          </a:p>
          <a:p>
            <a:pPr marL="742950" lvl="1" indent="-285750">
              <a:lnSpc>
                <a:spcPct val="135000"/>
              </a:lnSpc>
              <a:buFont typeface="Wingdings" panose="05000000000000000000" pitchFamily="2" charset="2"/>
              <a:buChar char="§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756583-59B8-63C5-BB10-CCF89D202E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8942" y="1676754"/>
            <a:ext cx="6641483" cy="41518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237741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533304" y="-236790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Other Impacts of Cleanup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55B888-FC7A-B574-9794-09EF5C73311E}"/>
              </a:ext>
            </a:extLst>
          </p:cNvPr>
          <p:cNvSpPr txBox="1"/>
          <p:nvPr/>
        </p:nvSpPr>
        <p:spPr>
          <a:xfrm>
            <a:off x="661826" y="2442178"/>
            <a:ext cx="6849008" cy="26774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>
              <a:lnSpc>
                <a:spcPct val="135000"/>
              </a:lnSpc>
            </a:pPr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EPA has spent nearly $17 billion to clean up roughly 650 Superfund sites since the start of the program. Now, thes</a:t>
            </a:r>
            <a:r>
              <a:rPr lang="en-US" dirty="0">
                <a:solidFill>
                  <a:srgbClr val="111111"/>
                </a:solidFill>
                <a:latin typeface="SourceSansPro"/>
              </a:rPr>
              <a:t>e sites:</a:t>
            </a:r>
          </a:p>
          <a:p>
            <a:pPr marL="742950" lvl="1" indent="-285750">
              <a:lnSpc>
                <a:spcPct val="135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Support over 10,000 businesses with total annual sales of more than $63 billion. </a:t>
            </a:r>
          </a:p>
          <a:p>
            <a:pPr marL="742950" lvl="1" indent="-285750">
              <a:lnSpc>
                <a:spcPct val="135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These businesses employed over 245,000 employees taking home $18 billion in income annually. </a:t>
            </a:r>
          </a:p>
          <a:p>
            <a:pPr lvl="0">
              <a:lnSpc>
                <a:spcPct val="135000"/>
              </a:lnSpc>
            </a:pPr>
            <a:endParaRPr lang="en-US" dirty="0">
              <a:solidFill>
                <a:srgbClr val="111111"/>
              </a:solidFill>
              <a:latin typeface="SourceSansPr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167FEE-8322-3B23-6F12-ED46E0A1F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779" y="44355"/>
            <a:ext cx="2541961" cy="6052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A915F8-1F8C-8E78-1BD5-73B4B61E7ED2}"/>
              </a:ext>
            </a:extLst>
          </p:cNvPr>
          <p:cNvSpPr txBox="1"/>
          <p:nvPr/>
        </p:nvSpPr>
        <p:spPr>
          <a:xfrm>
            <a:off x="8279937" y="6097012"/>
            <a:ext cx="3741487" cy="37728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b="1" dirty="0">
                <a:solidFill>
                  <a:srgbClr val="0070C0"/>
                </a:solidFill>
                <a:cs typeface="Calibri Light" panose="020F0302020204030204" pitchFamily="34" charset="0"/>
              </a:rPr>
              <a:t>Source: </a:t>
            </a:r>
            <a:r>
              <a:rPr lang="en-US" sz="1600" dirty="0">
                <a:cs typeface="Calibri Light" panose="020F0302020204030204" pitchFamily="34" charset="0"/>
                <a:hlinkClick r:id="rId5"/>
              </a:rPr>
              <a:t>EPA, 2022. </a:t>
            </a:r>
            <a:endParaRPr lang="en-US" sz="1600" dirty="0">
              <a:cs typeface="Calibri Light" panose="020F03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96225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483126" y="525409"/>
            <a:ext cx="7225748" cy="12180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fr-FR" sz="4000" dirty="0">
                <a:solidFill>
                  <a:srgbClr val="0070C0"/>
                </a:solidFill>
                <a:latin typeface="+mj-lt"/>
              </a:rPr>
              <a:t>CERCLA in the News: </a:t>
            </a:r>
            <a:r>
              <a:rPr lang="fr-FR" sz="4000" dirty="0" err="1">
                <a:solidFill>
                  <a:srgbClr val="0070C0"/>
                </a:solidFill>
                <a:latin typeface="+mj-lt"/>
              </a:rPr>
              <a:t>Designation</a:t>
            </a:r>
            <a:r>
              <a:rPr lang="fr-FR" sz="4000" dirty="0">
                <a:solidFill>
                  <a:srgbClr val="0070C0"/>
                </a:solidFill>
                <a:latin typeface="+mj-lt"/>
              </a:rPr>
              <a:t> of PFAS as a </a:t>
            </a:r>
            <a:r>
              <a:rPr lang="fr-FR" sz="4000" dirty="0" err="1">
                <a:solidFill>
                  <a:srgbClr val="0070C0"/>
                </a:solidFill>
                <a:latin typeface="+mj-lt"/>
              </a:rPr>
              <a:t>Hazardous</a:t>
            </a:r>
            <a:r>
              <a:rPr lang="fr-FR" sz="4000" dirty="0">
                <a:solidFill>
                  <a:srgbClr val="0070C0"/>
                </a:solidFill>
                <a:latin typeface="+mj-lt"/>
              </a:rPr>
              <a:t> Substance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BC9C1A-2C0A-C647-439F-D071114C11D6}"/>
              </a:ext>
            </a:extLst>
          </p:cNvPr>
          <p:cNvSpPr txBox="1"/>
          <p:nvPr/>
        </p:nvSpPr>
        <p:spPr>
          <a:xfrm>
            <a:off x="628455" y="2417315"/>
            <a:ext cx="8935959" cy="31416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EPA recently proposed to </a:t>
            </a:r>
            <a:r>
              <a:rPr lang="en-US" sz="2000" dirty="0" err="1">
                <a:cs typeface="Calibri Light" panose="020F0302020204030204" pitchFamily="34" charset="0"/>
              </a:rPr>
              <a:t>to</a:t>
            </a:r>
            <a:r>
              <a:rPr lang="en-US" sz="2000" dirty="0">
                <a:cs typeface="Calibri Light" panose="020F0302020204030204" pitchFamily="34" charset="0"/>
              </a:rPr>
              <a:t> designate PFOA and PFOS as hazardous substances.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You can see the regulatory record </a:t>
            </a:r>
            <a:r>
              <a:rPr lang="en-US" sz="2000" dirty="0">
                <a:cs typeface="Calibri Light" panose="020F0302020204030204" pitchFamily="34" charset="0"/>
                <a:hlinkClick r:id="rId4"/>
              </a:rPr>
              <a:t>here</a:t>
            </a:r>
            <a:r>
              <a:rPr lang="en-US" sz="2000" dirty="0">
                <a:cs typeface="Calibri Light" panose="020F0302020204030204" pitchFamily="34" charset="0"/>
              </a:rPr>
              <a:t>.</a:t>
            </a:r>
          </a:p>
          <a:p>
            <a:pPr lvl="1">
              <a:lnSpc>
                <a:spcPct val="125000"/>
              </a:lnSpc>
            </a:pPr>
            <a:endParaRPr lang="en-US" sz="20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A hazardous substance designation would mean that sites contaminated with these chemicals could become Superfund sites, with resulting cleanup and liability.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As many as 44,000 new sites would be investigated. </a:t>
            </a:r>
          </a:p>
          <a:p>
            <a:pPr>
              <a:lnSpc>
                <a:spcPct val="125000"/>
              </a:lnSpc>
            </a:pPr>
            <a:endParaRPr lang="en-US" sz="20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Some notable opposition from industry (see </a:t>
            </a:r>
            <a:r>
              <a:rPr lang="en-US" sz="2000" dirty="0">
                <a:cs typeface="Calibri Light" panose="020F0302020204030204" pitchFamily="34" charset="0"/>
                <a:hlinkClick r:id="rId5"/>
              </a:rPr>
              <a:t>Chamber of Commerce report</a:t>
            </a:r>
            <a:r>
              <a:rPr lang="en-US" sz="2000" dirty="0">
                <a:cs typeface="Calibri Light" panose="020F0302020204030204" pitchFamily="34" charset="0"/>
              </a:rPr>
              <a:t>).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58575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A3557F-96F0-8004-194F-1DA16D1B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406657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j-lt"/>
                <a:ea typeface="Cambria" panose="02040503050406030204" pitchFamily="18" charset="0"/>
              </a:rPr>
              <a:t>Part 2: Resource Conservation and Recovery Act</a:t>
            </a:r>
          </a:p>
        </p:txBody>
      </p:sp>
    </p:spTree>
    <p:extLst>
      <p:ext uri="{BB962C8B-B14F-4D97-AF65-F5344CB8AC3E}">
        <p14:creationId xmlns:p14="http://schemas.microsoft.com/office/powerpoint/2010/main" val="5085444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483126" y="525409"/>
            <a:ext cx="7225748" cy="7412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fr-FR" sz="4000" dirty="0">
                <a:solidFill>
                  <a:srgbClr val="0070C0"/>
                </a:solidFill>
                <a:latin typeface="+mj-lt"/>
              </a:rPr>
              <a:t>RCRA </a:t>
            </a:r>
            <a:r>
              <a:rPr lang="fr-FR" sz="4000" dirty="0" err="1">
                <a:solidFill>
                  <a:srgbClr val="0070C0"/>
                </a:solidFill>
                <a:latin typeface="+mj-lt"/>
              </a:rPr>
              <a:t>Overview</a:t>
            </a:r>
            <a:endParaRPr lang="fr-FR" sz="4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BC9C1A-2C0A-C647-439F-D071114C11D6}"/>
              </a:ext>
            </a:extLst>
          </p:cNvPr>
          <p:cNvSpPr txBox="1"/>
          <p:nvPr/>
        </p:nvSpPr>
        <p:spPr>
          <a:xfrm>
            <a:off x="620066" y="2064978"/>
            <a:ext cx="10151398" cy="37201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900" dirty="0">
                <a:cs typeface="Calibri Light" panose="020F0302020204030204" pitchFamily="34" charset="0"/>
              </a:rPr>
              <a:t>The Resource Conservation and Recovery Act (RCRA) of 1976, which existed before the Superfund program, provides minimum standards for land storage of waste. </a:t>
            </a:r>
          </a:p>
          <a:p>
            <a:pPr>
              <a:lnSpc>
                <a:spcPct val="125000"/>
              </a:lnSpc>
            </a:pPr>
            <a:endParaRPr lang="en-US" sz="19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1900" dirty="0">
                <a:cs typeface="Calibri Light" panose="020F0302020204030204" pitchFamily="34" charset="0"/>
              </a:rPr>
              <a:t>It was the “... last remaining loophole in environmental law, that of unregulated land disposal of discarded materials and hazardous wastes” (</a:t>
            </a:r>
            <a:r>
              <a:rPr lang="en-US" sz="1900" dirty="0">
                <a:cs typeface="Calibri Light" panose="020F0302020204030204" pitchFamily="34" charset="0"/>
                <a:hlinkClick r:id="rId4"/>
              </a:rPr>
              <a:t>Jenkins et al. 2008</a:t>
            </a:r>
            <a:r>
              <a:rPr lang="en-US" sz="1900" dirty="0">
                <a:cs typeface="Calibri Light" panose="020F0302020204030204" pitchFamily="34" charset="0"/>
              </a:rPr>
              <a:t>).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cs typeface="Calibri Light" panose="020F0302020204030204" pitchFamily="34" charset="0"/>
              </a:rPr>
              <a:t>Subtitle D, Hazardous Waste: “cradle-to-grave” requirements on hazardous waste management.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cs typeface="Calibri Light" panose="020F0302020204030204" pitchFamily="34" charset="0"/>
              </a:rPr>
              <a:t>Subtitle C, Nonhazardous Waste: Minimum standards for landfills and recycling programs.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US" sz="1900" dirty="0">
              <a:cs typeface="Calibri Light" panose="020F0302020204030204" pitchFamily="34" charset="0"/>
            </a:endParaRPr>
          </a:p>
          <a:p>
            <a:pPr lvl="1">
              <a:lnSpc>
                <a:spcPct val="125000"/>
              </a:lnSpc>
            </a:pPr>
            <a:endParaRPr lang="en-US" sz="1900" b="1" dirty="0">
              <a:cs typeface="Calibri Light" panose="020F03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76297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483126" y="525409"/>
            <a:ext cx="7225748" cy="7412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fr-FR" sz="4000" dirty="0">
                <a:solidFill>
                  <a:srgbClr val="0070C0"/>
                </a:solidFill>
                <a:latin typeface="+mj-lt"/>
              </a:rPr>
              <a:t>RCRA: </a:t>
            </a:r>
            <a:r>
              <a:rPr lang="fr-FR" sz="4000" dirty="0" err="1">
                <a:solidFill>
                  <a:srgbClr val="0070C0"/>
                </a:solidFill>
                <a:latin typeface="+mj-lt"/>
              </a:rPr>
              <a:t>Subtitle</a:t>
            </a:r>
            <a:r>
              <a:rPr lang="fr-FR" sz="4000" dirty="0">
                <a:solidFill>
                  <a:srgbClr val="0070C0"/>
                </a:solidFill>
                <a:latin typeface="+mj-lt"/>
              </a:rPr>
              <a:t> 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BC9C1A-2C0A-C647-439F-D071114C11D6}"/>
              </a:ext>
            </a:extLst>
          </p:cNvPr>
          <p:cNvSpPr txBox="1"/>
          <p:nvPr/>
        </p:nvSpPr>
        <p:spPr>
          <a:xfrm>
            <a:off x="620065" y="2064978"/>
            <a:ext cx="10109453" cy="39110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Largely based on the first hazardous waste control act written by California, RCRA:D establishes many requirements for hazardous waste management: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Defines hazardous waste. 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Specific listed chemicals </a:t>
            </a:r>
            <a:r>
              <a:rPr lang="en-US" sz="2000" i="1" dirty="0">
                <a:cs typeface="Calibri Light" panose="020F0302020204030204" pitchFamily="34" charset="0"/>
              </a:rPr>
              <a:t>OR</a:t>
            </a:r>
            <a:r>
              <a:rPr lang="en-US" sz="2000" dirty="0">
                <a:cs typeface="Calibri Light" panose="020F0302020204030204" pitchFamily="34" charset="0"/>
              </a:rPr>
              <a:t> any substance that exhibits toxicity, ignitability, corrosivity, or reactivity.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Tracking and reporting of all wastes from cradle to grave.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Transport, storage, and disposal procedure requirements.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New waste management industry: Treatment, Storage, and Disposal facilities (TSDFs)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EPA is allowed to issue </a:t>
            </a:r>
            <a:r>
              <a:rPr lang="en-US" sz="2000" b="1" dirty="0">
                <a:solidFill>
                  <a:srgbClr val="0070C0"/>
                </a:solidFill>
                <a:cs typeface="Calibri Light" panose="020F0302020204030204" pitchFamily="34" charset="0"/>
              </a:rPr>
              <a:t>corrective actions</a:t>
            </a:r>
            <a:r>
              <a:rPr lang="en-US" sz="2000" dirty="0">
                <a:cs typeface="Calibri Light" panose="020F0302020204030204" pitchFamily="34" charset="0"/>
              </a:rPr>
              <a:t>, or mandatory investigation and cleanup of contamination events.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74150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 err="1">
                <a:latin typeface="+mj-lt"/>
                <a:cs typeface="Calibri" panose="020F0502020204030204" pitchFamily="34" charset="0"/>
                <a:hlinkClick r:id="rId4"/>
              </a:rPr>
              <a:t>Guignet</a:t>
            </a:r>
            <a:r>
              <a:rPr lang="en-US" sz="4000" dirty="0">
                <a:latin typeface="+mj-lt"/>
                <a:cs typeface="Calibri" panose="020F0502020204030204" pitchFamily="34" charset="0"/>
                <a:hlinkClick r:id="rId4"/>
              </a:rPr>
              <a:t> and Nolte (2023)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07884C-CF6E-5E29-94A0-5F56542E62B4}"/>
              </a:ext>
            </a:extLst>
          </p:cNvPr>
          <p:cNvSpPr txBox="1"/>
          <p:nvPr/>
        </p:nvSpPr>
        <p:spPr>
          <a:xfrm>
            <a:off x="695370" y="2009880"/>
            <a:ext cx="5748973" cy="37992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>
              <a:lnSpc>
                <a:spcPct val="135000"/>
              </a:lnSpc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Research goal: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Estimate how RCRA corrective actions impacted nearby home values. </a:t>
            </a:r>
            <a:endParaRPr lang="en-US" dirty="0"/>
          </a:p>
          <a:p>
            <a:pPr marL="742950" lvl="1" indent="-285750">
              <a:lnSpc>
                <a:spcPct val="135000"/>
              </a:lnSpc>
              <a:buFont typeface="Wingdings" panose="05000000000000000000" pitchFamily="2" charset="2"/>
              <a:buChar char="§"/>
            </a:pPr>
            <a:r>
              <a:rPr lang="en-US" dirty="0"/>
              <a:t>12% of the US population, or 35 million people, live within one mile of a corrective action site. </a:t>
            </a:r>
          </a:p>
          <a:p>
            <a:pPr marL="742950" lvl="1" indent="-285750">
              <a:lnSpc>
                <a:spcPct val="135000"/>
              </a:lnSpc>
              <a:buFont typeface="Wingdings" panose="05000000000000000000" pitchFamily="2" charset="2"/>
              <a:buChar char="§"/>
            </a:pPr>
            <a:r>
              <a:rPr lang="en-US" dirty="0"/>
              <a:t>Investigate only TSDFs, the riskiest RCRA sites, and ask how real estate values changed after 689 corrective actions were completed across 2,400 potential sites in a D&amp;D framework. </a:t>
            </a:r>
          </a:p>
          <a:p>
            <a:pPr marL="742950" lvl="1" indent="-285750">
              <a:lnSpc>
                <a:spcPct val="135000"/>
              </a:lnSpc>
              <a:buFont typeface="Wingdings" panose="05000000000000000000" pitchFamily="2" charset="2"/>
              <a:buChar char="§"/>
            </a:pPr>
            <a:r>
              <a:rPr lang="en-US" dirty="0"/>
              <a:t>9.7 million home transactions from 2000-2018. </a:t>
            </a:r>
          </a:p>
          <a:p>
            <a:pPr lvl="0">
              <a:lnSpc>
                <a:spcPct val="135000"/>
              </a:lnSpc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40DCB4-DCE8-478C-07C9-7203CE91B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6255" y="2251770"/>
            <a:ext cx="5515745" cy="30293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20259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631176" y="2366508"/>
            <a:ext cx="3668681" cy="35263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Drinking water for the DC water system: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You can find recent sampling history for many water systems on the Environmental Working Group’s Tap Water Database. 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cs typeface="Calibri Light" panose="020F0302020204030204" pitchFamily="34" charset="0"/>
                <a:hlinkClick r:id="rId4"/>
              </a:rPr>
              <a:t>Here are DC’s results.</a:t>
            </a:r>
            <a:endParaRPr lang="en-US" sz="2000" dirty="0">
              <a:cs typeface="Calibri Light" panose="020F0302020204030204" pitchFamily="34" charset="0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89142" y="457200"/>
            <a:ext cx="7225748" cy="696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Follow up from SDWA Lecture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4D4E3E-7F70-CBC7-5BBC-B2D987F74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3143" y="1564127"/>
            <a:ext cx="7622661" cy="48366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45792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-503423" y="102903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 err="1">
                <a:latin typeface="+mj-lt"/>
                <a:cs typeface="Calibri" panose="020F0502020204030204" pitchFamily="34" charset="0"/>
                <a:hlinkClick r:id="rId4"/>
              </a:rPr>
              <a:t>Guignet</a:t>
            </a:r>
            <a:r>
              <a:rPr lang="en-US" sz="4000" dirty="0">
                <a:latin typeface="+mj-lt"/>
                <a:cs typeface="Calibri" panose="020F0502020204030204" pitchFamily="34" charset="0"/>
                <a:hlinkClick r:id="rId4"/>
              </a:rPr>
              <a:t> and Nolte (2023)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07884C-CF6E-5E29-94A0-5F56542E62B4}"/>
              </a:ext>
            </a:extLst>
          </p:cNvPr>
          <p:cNvSpPr txBox="1"/>
          <p:nvPr/>
        </p:nvSpPr>
        <p:spPr>
          <a:xfrm>
            <a:off x="423998" y="2162280"/>
            <a:ext cx="4686350" cy="37992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>
              <a:lnSpc>
                <a:spcPct val="135000"/>
              </a:lnSpc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Findings: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Completion of CAs dramatically increase nearby home values. </a:t>
            </a:r>
            <a:endParaRPr lang="en-US" dirty="0"/>
          </a:p>
          <a:p>
            <a:pPr marL="742950" lvl="1" indent="-285750">
              <a:lnSpc>
                <a:spcPct val="135000"/>
              </a:lnSpc>
              <a:buFont typeface="Wingdings" panose="05000000000000000000" pitchFamily="2" charset="2"/>
              <a:buChar char="§"/>
            </a:pPr>
            <a:r>
              <a:rPr lang="en-US" dirty="0"/>
              <a:t>Starting a CA has unclear and often insignificant impacts on housing values. </a:t>
            </a:r>
          </a:p>
          <a:p>
            <a:pPr marL="742950" lvl="1" indent="-285750">
              <a:lnSpc>
                <a:spcPct val="135000"/>
              </a:lnSpc>
              <a:buFont typeface="Wingdings" panose="05000000000000000000" pitchFamily="2" charset="2"/>
              <a:buChar char="§"/>
            </a:pPr>
            <a:r>
              <a:rPr lang="en-US" dirty="0"/>
              <a:t>Average increase in value post-cleanup of $12,000.</a:t>
            </a:r>
          </a:p>
          <a:p>
            <a:pPr marL="742950" lvl="1" indent="-285750">
              <a:lnSpc>
                <a:spcPct val="135000"/>
              </a:lnSpc>
              <a:buFont typeface="Wingdings" panose="05000000000000000000" pitchFamily="2" charset="2"/>
              <a:buChar char="§"/>
            </a:pPr>
            <a:r>
              <a:rPr lang="en-US" dirty="0"/>
              <a:t>Increase in housing stock value of $295 million, or an average of $430,000 per cleanup. </a:t>
            </a:r>
          </a:p>
          <a:p>
            <a:pPr lvl="0">
              <a:lnSpc>
                <a:spcPct val="135000"/>
              </a:lnSpc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F2FAD0-C287-F804-326E-A807198D9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782" y="615195"/>
            <a:ext cx="5645426" cy="28702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BCDD3E-3704-C757-B2A5-49BFD0DB6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0457" y="3627189"/>
            <a:ext cx="6901543" cy="25297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635759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-1129748" y="810635"/>
            <a:ext cx="7225748" cy="7412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fr-FR" sz="4000" dirty="0">
                <a:solidFill>
                  <a:srgbClr val="0070C0"/>
                </a:solidFill>
                <a:latin typeface="+mj-lt"/>
              </a:rPr>
              <a:t>RCRA: </a:t>
            </a:r>
            <a:r>
              <a:rPr lang="fr-FR" sz="4000" dirty="0" err="1">
                <a:solidFill>
                  <a:srgbClr val="0070C0"/>
                </a:solidFill>
                <a:latin typeface="+mj-lt"/>
              </a:rPr>
              <a:t>Subtitle</a:t>
            </a:r>
            <a:r>
              <a:rPr lang="fr-FR" sz="4000" dirty="0">
                <a:solidFill>
                  <a:srgbClr val="0070C0"/>
                </a:solidFill>
                <a:latin typeface="+mj-lt"/>
              </a:rPr>
              <a:t> 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BC9C1A-2C0A-C647-439F-D071114C11D6}"/>
              </a:ext>
            </a:extLst>
          </p:cNvPr>
          <p:cNvSpPr txBox="1"/>
          <p:nvPr/>
        </p:nvSpPr>
        <p:spPr>
          <a:xfrm>
            <a:off x="860740" y="2338995"/>
            <a:ext cx="5321432" cy="35263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Increased landfill requirements: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Eliminated open dumping and open burning of waste.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Closed nearly 900 landfills and led to increasing concentration in the waste management industry.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Recycling and trash programs delegated to states, resulting in a wide variety of program types.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BF604E-C131-4971-802B-B5E035CC7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310" y="1360209"/>
            <a:ext cx="5832690" cy="450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2FB771-0E0F-4F34-ADD4-05F25390397F}"/>
              </a:ext>
            </a:extLst>
          </p:cNvPr>
          <p:cNvSpPr txBox="1"/>
          <p:nvPr/>
        </p:nvSpPr>
        <p:spPr>
          <a:xfrm>
            <a:off x="6471532" y="5648770"/>
            <a:ext cx="5187242" cy="68505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dirty="0">
                <a:cs typeface="Calibri Light" panose="020F0302020204030204" pitchFamily="34" charset="0"/>
              </a:rPr>
              <a:t>The Kenilworth Dump in DC allowed open burning for decades. </a:t>
            </a:r>
            <a:r>
              <a:rPr lang="en-US" sz="1600" dirty="0">
                <a:cs typeface="Calibri Light" panose="020F0302020204030204" pitchFamily="34" charset="0"/>
                <a:hlinkClick r:id="rId5"/>
              </a:rPr>
              <a:t>Source</a:t>
            </a:r>
            <a:r>
              <a:rPr lang="en-US" sz="1600" dirty="0">
                <a:cs typeface="Calibri Light" panose="020F0302020204030204" pitchFamily="34" charset="0"/>
              </a:rPr>
              <a:t>. 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26196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170501" y="521093"/>
            <a:ext cx="7225748" cy="7412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fr-FR" sz="4000" dirty="0" err="1">
                <a:solidFill>
                  <a:srgbClr val="0070C0"/>
                </a:solidFill>
                <a:latin typeface="+mj-lt"/>
              </a:rPr>
              <a:t>Experimentation</a:t>
            </a:r>
            <a:r>
              <a:rPr lang="fr-FR" sz="4000" dirty="0">
                <a:solidFill>
                  <a:srgbClr val="0070C0"/>
                </a:solidFill>
                <a:latin typeface="+mj-lt"/>
              </a:rPr>
              <a:t> in Waste Management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BC9C1A-2C0A-C647-439F-D071114C11D6}"/>
              </a:ext>
            </a:extLst>
          </p:cNvPr>
          <p:cNvSpPr txBox="1"/>
          <p:nvPr/>
        </p:nvSpPr>
        <p:spPr>
          <a:xfrm>
            <a:off x="745126" y="1855519"/>
            <a:ext cx="6223233" cy="422166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dirty="0">
                <a:cs typeface="Calibri Light" panose="020F0302020204030204" pitchFamily="34" charset="0"/>
              </a:rPr>
              <a:t>Some market-based examples: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dirty="0">
                <a:cs typeface="Calibri Light" panose="020F0302020204030204" pitchFamily="34" charset="0"/>
              </a:rPr>
              <a:t>Front-end disposal charges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dirty="0">
                <a:cs typeface="Calibri Light" panose="020F0302020204030204" pitchFamily="34" charset="0"/>
              </a:rPr>
              <a:t>Examples: Plastic bag fees, car batteries. 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dirty="0">
                <a:cs typeface="Calibri Light" panose="020F0302020204030204" pitchFamily="34" charset="0"/>
              </a:rPr>
              <a:t>Deposit refund schemes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dirty="0">
                <a:cs typeface="Calibri Light" panose="020F0302020204030204" pitchFamily="34" charset="0"/>
              </a:rPr>
              <a:t>Examples: Soda cans, car batteries. 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dirty="0">
                <a:cs typeface="Calibri Light" panose="020F0302020204030204" pitchFamily="34" charset="0"/>
              </a:rPr>
              <a:t>Cash for trash programs 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dirty="0">
                <a:cs typeface="Calibri Light" panose="020F0302020204030204" pitchFamily="34" charset="0"/>
              </a:rPr>
              <a:t>Examples: Seattle, Austin TX, Portland ME, all have “pay as you throw” strategies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dirty="0">
                <a:cs typeface="Calibri Light" panose="020F0302020204030204" pitchFamily="34" charset="0"/>
              </a:rPr>
              <a:t>Increased composting, recycling, and trash compacting. Might have increased illegal dumping by </a:t>
            </a:r>
            <a:r>
              <a:rPr lang="en-US" dirty="0">
                <a:solidFill>
                  <a:srgbClr val="FF0000"/>
                </a:solidFill>
                <a:cs typeface="Calibri Light" panose="020F0302020204030204" pitchFamily="34" charset="0"/>
              </a:rPr>
              <a:t>28-43%</a:t>
            </a:r>
            <a:r>
              <a:rPr lang="en-US" dirty="0">
                <a:cs typeface="Calibri Light" panose="020F0302020204030204" pitchFamily="34" charset="0"/>
              </a:rPr>
              <a:t> (</a:t>
            </a:r>
            <a:r>
              <a:rPr lang="en-US" dirty="0">
                <a:cs typeface="Calibri Light" panose="020F0302020204030204" pitchFamily="34" charset="0"/>
                <a:hlinkClick r:id="rId4"/>
              </a:rPr>
              <a:t>Fullerton, 1996</a:t>
            </a:r>
            <a:r>
              <a:rPr lang="en-US" dirty="0">
                <a:cs typeface="Calibri Light" panose="020F0302020204030204" pitchFamily="34" charset="0"/>
              </a:rPr>
              <a:t>). 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endParaRPr lang="en-US" dirty="0">
              <a:cs typeface="Calibri Light" panose="020F0302020204030204" pitchFamily="34" charset="0"/>
            </a:endParaRPr>
          </a:p>
        </p:txBody>
      </p:sp>
      <p:pic>
        <p:nvPicPr>
          <p:cNvPr id="2050" name="Picture 2" descr="Zero Waste Case Study: San Francisco | US EPA">
            <a:extLst>
              <a:ext uri="{FF2B5EF4-FFF2-40B4-BE49-F238E27FC236}">
                <a16:creationId xmlns:a16="http://schemas.microsoft.com/office/drawing/2014/main" id="{41BB4CD1-395D-4EDF-B8FF-F865D0A76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281" y="2116134"/>
            <a:ext cx="4593021" cy="305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A80DC8-9001-463A-847B-A12DDF0135AD}"/>
              </a:ext>
            </a:extLst>
          </p:cNvPr>
          <p:cNvSpPr txBox="1"/>
          <p:nvPr/>
        </p:nvSpPr>
        <p:spPr>
          <a:xfrm>
            <a:off x="7399281" y="5173364"/>
            <a:ext cx="4593021" cy="7591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dirty="0">
                <a:cs typeface="Calibri Light" panose="020F0302020204030204" pitchFamily="34" charset="0"/>
              </a:rPr>
              <a:t>Mandatory three-stream waste collection in San Francisco diverts 80% of waste (</a:t>
            </a:r>
            <a:r>
              <a:rPr lang="en-US" dirty="0">
                <a:cs typeface="Calibri Light" panose="020F0302020204030204" pitchFamily="34" charset="0"/>
                <a:hlinkClick r:id="rId6"/>
              </a:rPr>
              <a:t>EPA, 2021</a:t>
            </a:r>
            <a:r>
              <a:rPr lang="en-US" dirty="0">
                <a:cs typeface="Calibri Light" panose="020F0302020204030204" pitchFamily="34" charset="0"/>
              </a:rPr>
              <a:t>).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9450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5B513DB1-4502-409F-937E-1F652A2AED9E}"/>
              </a:ext>
            </a:extLst>
          </p:cNvPr>
          <p:cNvSpPr txBox="1">
            <a:spLocks/>
          </p:cNvSpPr>
          <p:nvPr/>
        </p:nvSpPr>
        <p:spPr>
          <a:xfrm>
            <a:off x="371061" y="-269435"/>
            <a:ext cx="11449878" cy="16321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800" dirty="0">
                <a:solidFill>
                  <a:srgbClr val="0070C0"/>
                </a:solidFill>
                <a:latin typeface="+mj-lt"/>
              </a:rPr>
              <a:t>Next class</a:t>
            </a:r>
          </a:p>
          <a:p>
            <a:pPr algn="ctr"/>
            <a:endParaRPr lang="en-US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F8D491-E9D6-4622-95D9-A31A202ACC5D}"/>
              </a:ext>
            </a:extLst>
          </p:cNvPr>
          <p:cNvSpPr txBox="1"/>
          <p:nvPr/>
        </p:nvSpPr>
        <p:spPr>
          <a:xfrm>
            <a:off x="603872" y="1905506"/>
            <a:ext cx="10755528" cy="230832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1"/>
            <a:endParaRPr lang="en-US" sz="2400" b="1" dirty="0">
              <a:cs typeface="Calibri Light" panose="020F030202020403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Next class will cover the topic of international economics.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2400" dirty="0">
              <a:cs typeface="Calibri Light" panose="020F030202020403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A reading and optional podcast for Monday: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400" dirty="0">
                <a:cs typeface="Calibri Light" panose="020F0302020204030204" pitchFamily="34" charset="0"/>
                <a:hlinkClick r:id="rId4"/>
              </a:rPr>
              <a:t>Levinson (2023) </a:t>
            </a:r>
            <a:r>
              <a:rPr lang="en-US" sz="2400" dirty="0">
                <a:cs typeface="Calibri Light" panose="020F0302020204030204" pitchFamily="34" charset="0"/>
              </a:rPr>
              <a:t>and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400" dirty="0">
                <a:cs typeface="Calibri Light" panose="020F0302020204030204" pitchFamily="34" charset="0"/>
              </a:rPr>
              <a:t>(</a:t>
            </a:r>
            <a:r>
              <a:rPr lang="en-US" sz="2400" i="1" dirty="0">
                <a:cs typeface="Calibri Light" panose="020F0302020204030204" pitchFamily="34" charset="0"/>
              </a:rPr>
              <a:t>optional</a:t>
            </a:r>
            <a:r>
              <a:rPr lang="en-US" sz="2400" dirty="0">
                <a:cs typeface="Calibri Light" panose="020F0302020204030204" pitchFamily="34" charset="0"/>
              </a:rPr>
              <a:t>) </a:t>
            </a:r>
            <a:r>
              <a:rPr lang="en-US" sz="2400" dirty="0" err="1">
                <a:cs typeface="Calibri Light" panose="020F0302020204030204" pitchFamily="34" charset="0"/>
                <a:hlinkClick r:id="rId5"/>
              </a:rPr>
              <a:t>Bellelli</a:t>
            </a:r>
            <a:r>
              <a:rPr lang="en-US" sz="2400" dirty="0">
                <a:cs typeface="Calibri Light" panose="020F0302020204030204" pitchFamily="34" charset="0"/>
                <a:hlinkClick r:id="rId5"/>
              </a:rPr>
              <a:t> et al. (2023)</a:t>
            </a:r>
            <a:endParaRPr lang="en-US" sz="2400" dirty="0">
              <a:cs typeface="Calibri Light" panose="020F03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3508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2971605" y="2627627"/>
            <a:ext cx="6248790" cy="198746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Topics for today: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Comprehensive Environmental Response, Compensation, and Liability Act (CERCLA)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cs typeface="Calibri Light" panose="020F0302020204030204" pitchFamily="34" charset="0"/>
              </a:rPr>
              <a:t>The “Superfund” Program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Resource Conservation and Recovery Act (RCRA)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89142" y="457200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Roadmap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42709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A3557F-96F0-8004-194F-1DA16D1B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406657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j-lt"/>
                <a:ea typeface="Cambria" panose="02040503050406030204" pitchFamily="18" charset="0"/>
              </a:rPr>
              <a:t>Part 1: Comprehensive Environmental Response, Compensation, and Liability Act</a:t>
            </a:r>
          </a:p>
        </p:txBody>
      </p:sp>
    </p:spTree>
    <p:extLst>
      <p:ext uri="{BB962C8B-B14F-4D97-AF65-F5344CB8AC3E}">
        <p14:creationId xmlns:p14="http://schemas.microsoft.com/office/powerpoint/2010/main" val="2879942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B9DE45C4-EAEF-510B-58CF-71D3365B273C}"/>
              </a:ext>
            </a:extLst>
          </p:cNvPr>
          <p:cNvSpPr txBox="1">
            <a:spLocks/>
          </p:cNvSpPr>
          <p:nvPr/>
        </p:nvSpPr>
        <p:spPr>
          <a:xfrm>
            <a:off x="1254223" y="718760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ABC News Documentary on Hazardous Waste</a:t>
            </a:r>
            <a:r>
              <a:rPr lang="en-US" sz="4000" dirty="0">
                <a:solidFill>
                  <a:srgbClr val="0070C0"/>
                </a:solidFill>
                <a:latin typeface="+mj-lt"/>
              </a:rPr>
              <a:t> (1979)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5C31DE-AD07-E25D-6E5F-CE5662F4AD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1114" y="3131450"/>
            <a:ext cx="3189917" cy="31112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AB51D0-5294-514D-5362-3973315FDD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9971" y="354990"/>
            <a:ext cx="2972202" cy="27764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03C4D9-3412-DB00-8E5B-DF63E2F8E8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1547" y="2100943"/>
            <a:ext cx="6309396" cy="40382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5507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6F36D3-DD33-23CB-7384-06AA37E96198}"/>
              </a:ext>
            </a:extLst>
          </p:cNvPr>
          <p:cNvSpPr txBox="1"/>
          <p:nvPr/>
        </p:nvSpPr>
        <p:spPr>
          <a:xfrm>
            <a:off x="455334" y="2359056"/>
            <a:ext cx="6168486" cy="35263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Original site of a potential canal connecting upper and lower Niagara Rivers.</a:t>
            </a: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Hooker Chemical Company waste dumping site for lindane, chlorobenzenes, acid chlorides, and many other chemicals. </a:t>
            </a: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Miscarriages, half of children had birth defects, one third of residents had chromosomal damage. </a:t>
            </a: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221 families relocated</a:t>
            </a: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$275m in cleanup costs. 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9DE45C4-EAEF-510B-58CF-71D3365B273C}"/>
              </a:ext>
            </a:extLst>
          </p:cNvPr>
          <p:cNvSpPr txBox="1">
            <a:spLocks/>
          </p:cNvSpPr>
          <p:nvPr/>
        </p:nvSpPr>
        <p:spPr>
          <a:xfrm>
            <a:off x="-335091" y="847219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Love Canal, NY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3E6EC54-04A8-3421-CCA9-83CF1A5AC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542" y="291689"/>
            <a:ext cx="3752848" cy="551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CA71DA-3E83-AAE5-9B11-99786A686B53}"/>
              </a:ext>
            </a:extLst>
          </p:cNvPr>
          <p:cNvSpPr txBox="1"/>
          <p:nvPr/>
        </p:nvSpPr>
        <p:spPr>
          <a:xfrm>
            <a:off x="7346747" y="5827953"/>
            <a:ext cx="44977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cs typeface="Calibri Light" panose="020F0302020204030204" pitchFamily="34" charset="0"/>
              </a:rPr>
              <a:t>Figure: </a:t>
            </a:r>
            <a:r>
              <a:rPr lang="en-US" b="0" i="0" dirty="0">
                <a:solidFill>
                  <a:srgbClr val="1B1B1B"/>
                </a:solidFill>
                <a:effectLst/>
              </a:rPr>
              <a:t>Aerial image of the Love Canal community (</a:t>
            </a:r>
            <a:r>
              <a:rPr lang="en-US" b="0" i="0" dirty="0">
                <a:solidFill>
                  <a:srgbClr val="1B1B1B"/>
                </a:solidFill>
                <a:effectLst/>
                <a:hlinkClick r:id="rId5"/>
              </a:rPr>
              <a:t>source</a:t>
            </a:r>
            <a:r>
              <a:rPr lang="en-US" b="0" i="0" dirty="0">
                <a:solidFill>
                  <a:srgbClr val="1B1B1B"/>
                </a:solidFill>
                <a:effectLst/>
              </a:rPr>
              <a:t>).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3C8742-2064-F883-B356-B417E96FDDC7}"/>
              </a:ext>
            </a:extLst>
          </p:cNvPr>
          <p:cNvSpPr txBox="1"/>
          <p:nvPr/>
        </p:nvSpPr>
        <p:spPr>
          <a:xfrm>
            <a:off x="10511119" y="1030047"/>
            <a:ext cx="1452993" cy="833306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b="1" dirty="0">
                <a:cs typeface="Calibri Light" panose="020F0302020204030204" pitchFamily="34" charset="0"/>
              </a:rPr>
              <a:t>Elementary School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56289C3-6BF6-EA81-D653-B59CC2D278DA}"/>
              </a:ext>
            </a:extLst>
          </p:cNvPr>
          <p:cNvCxnSpPr>
            <a:cxnSpLocks/>
          </p:cNvCxnSpPr>
          <p:nvPr/>
        </p:nvCxnSpPr>
        <p:spPr>
          <a:xfrm flipH="1">
            <a:off x="8998721" y="1629528"/>
            <a:ext cx="1512398" cy="5240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4BF5371-C92E-9688-EA6B-4A42B8D22EE7}"/>
              </a:ext>
            </a:extLst>
          </p:cNvPr>
          <p:cNvSpPr txBox="1"/>
          <p:nvPr/>
        </p:nvSpPr>
        <p:spPr>
          <a:xfrm>
            <a:off x="10511119" y="3645917"/>
            <a:ext cx="1452993" cy="833305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b="1" dirty="0">
                <a:cs typeface="Calibri Light" panose="020F0302020204030204" pitchFamily="34" charset="0"/>
              </a:rPr>
              <a:t>Former Canal Site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3A47079-7397-18F2-304B-A2C564D76020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9144000" y="4062569"/>
            <a:ext cx="1367119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911797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333520" y="2409128"/>
            <a:ext cx="3512763" cy="3869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200" dirty="0">
                <a:cs typeface="Calibri Light" panose="020F0302020204030204" pitchFamily="34" charset="0"/>
              </a:rPr>
              <a:t>Many other sites: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cs typeface="Calibri Light" panose="020F0302020204030204" pitchFamily="34" charset="0"/>
                <a:hlinkClick r:id="rId4"/>
              </a:rPr>
              <a:t>The Hudson River (PCBs)</a:t>
            </a:r>
            <a:endParaRPr lang="en-US" sz="2200" dirty="0"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cs typeface="Calibri Light" panose="020F0302020204030204" pitchFamily="34" charset="0"/>
                <a:hlinkClick r:id="rId5"/>
              </a:rPr>
              <a:t>Times Beach, MO (dioxins) </a:t>
            </a:r>
            <a:r>
              <a:rPr lang="en-US" sz="2200" dirty="0">
                <a:cs typeface="Calibri Light" panose="020F0302020204030204" pitchFamily="34" charset="0"/>
              </a:rPr>
              <a:t> - (image </a:t>
            </a:r>
            <a:r>
              <a:rPr lang="en-US" sz="2200" dirty="0">
                <a:cs typeface="Calibri Light" panose="020F0302020204030204" pitchFamily="34" charset="0"/>
                <a:hlinkClick r:id="rId6"/>
              </a:rPr>
              <a:t>link</a:t>
            </a:r>
            <a:r>
              <a:rPr lang="en-US" sz="2200" dirty="0">
                <a:cs typeface="Calibri Light" panose="020F0302020204030204" pitchFamily="34" charset="0"/>
              </a:rPr>
              <a:t>)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cs typeface="Calibri Light" panose="020F0302020204030204" pitchFamily="34" charset="0"/>
              </a:rPr>
              <a:t>Valley of the Drums, KY (heavy metals)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US" sz="2200" dirty="0">
              <a:cs typeface="Calibri Light" panose="020F0302020204030204" pitchFamily="34" charset="0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-192902" y="266817"/>
            <a:ext cx="4589226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Motivation for CERCLA (1980)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E935F-1552-9DC4-EFAB-E28014D0E818}"/>
              </a:ext>
            </a:extLst>
          </p:cNvPr>
          <p:cNvSpPr txBox="1"/>
          <p:nvPr/>
        </p:nvSpPr>
        <p:spPr>
          <a:xfrm>
            <a:off x="7808219" y="5755685"/>
            <a:ext cx="43837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cs typeface="Calibri Light" panose="020F0302020204030204" pitchFamily="34" charset="0"/>
              </a:rPr>
              <a:t>Figure: </a:t>
            </a:r>
            <a:r>
              <a:rPr lang="en-US" sz="1400" b="0" i="0" dirty="0">
                <a:solidFill>
                  <a:srgbClr val="1B1B1B"/>
                </a:solidFill>
                <a:effectLst/>
              </a:rPr>
              <a:t>General Electric (GE) dumped 1.3 million tons of PCBs into the Hudson river over 30 years until 1977.</a:t>
            </a:r>
            <a:endParaRPr lang="en-US" sz="1400" dirty="0"/>
          </a:p>
        </p:txBody>
      </p:sp>
      <p:pic>
        <p:nvPicPr>
          <p:cNvPr id="2050" name="Picture 2" descr="Introduction to Risk Assessment - ppt video online download">
            <a:extLst>
              <a:ext uri="{FF2B5EF4-FFF2-40B4-BE49-F238E27FC236}">
                <a16:creationId xmlns:a16="http://schemas.microsoft.com/office/drawing/2014/main" id="{DA460042-9E3E-122B-F7EB-D17EA47AD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707" y="266817"/>
            <a:ext cx="3424439" cy="2568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F67CFE-0CF8-A823-83D6-0E4AA726AD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7147" y="187732"/>
            <a:ext cx="4170611" cy="5457039"/>
          </a:xfrm>
          <a:prstGeom prst="rect">
            <a:avLst/>
          </a:prstGeom>
        </p:spPr>
      </p:pic>
      <p:pic>
        <p:nvPicPr>
          <p:cNvPr id="2052" name="Picture 4" descr="20 Years Ago, Route 66 State Park Rose From The Ashes Of Times Beach | STLPR">
            <a:extLst>
              <a:ext uri="{FF2B5EF4-FFF2-40B4-BE49-F238E27FC236}">
                <a16:creationId xmlns:a16="http://schemas.microsoft.com/office/drawing/2014/main" id="{D9670C66-696D-5645-0C22-CB9E8F6C1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975" y="2863646"/>
            <a:ext cx="4018172" cy="264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087366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heme/theme1.xml><?xml version="1.0" encoding="utf-8"?>
<a:theme xmlns:a="http://schemas.openxmlformats.org/drawingml/2006/main" name="Presentation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UC_Real Theme Updated 2018" id="{E13B41A0-8B66-4609-AF70-58520B831F02}" vid="{3ED8087A-4891-4EE5-A68C-328DF07D5C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UIUC_Real Theme Updated 2018</Template>
  <TotalTime>35589</TotalTime>
  <Words>2593</Words>
  <Application>Microsoft Office PowerPoint</Application>
  <PresentationFormat>Widescreen</PresentationFormat>
  <Paragraphs>288</Paragraphs>
  <Slides>43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Cambria Math</vt:lpstr>
      <vt:lpstr>SourceSansPro</vt:lpstr>
      <vt:lpstr>Times New Roman</vt:lpstr>
      <vt:lpstr>Wingdings</vt:lpstr>
      <vt:lpstr>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1: Comprehensive Environmental Response, Compensation, and Liability Act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2: Resource Conservation and Recovery Act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</dc:title>
  <dc:creator>parthum2@illinois.edu</dc:creator>
  <cp:lastModifiedBy>Austin, Wes</cp:lastModifiedBy>
  <cp:revision>820</cp:revision>
  <dcterms:created xsi:type="dcterms:W3CDTF">2018-08-24T16:58:07Z</dcterms:created>
  <dcterms:modified xsi:type="dcterms:W3CDTF">2023-11-15T20:29:30Z</dcterms:modified>
</cp:coreProperties>
</file>